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Proxima Nova"/>
      <p:regular r:id="rId27"/>
      <p:bold r:id="rId28"/>
      <p:italic r:id="rId29"/>
      <p:boldItalic r:id="rId30"/>
    </p:embeddedFont>
    <p:embeddedFont>
      <p:font typeface="Roboto"/>
      <p:regular r:id="rId31"/>
      <p:bold r:id="rId32"/>
      <p:italic r:id="rId33"/>
      <p:boldItalic r:id="rId34"/>
    </p:embeddedFont>
    <p:embeddedFont>
      <p:font typeface="Proxima Nova Semibold"/>
      <p:regular r:id="rId35"/>
      <p:bold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6C0BB5E-2C48-45A1-8F94-C941925A24F8}">
  <a:tblStyle styleId="{A6C0BB5E-2C48-45A1-8F94-C941925A24F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ProximaNova-bold.fntdata"/><Relationship Id="rId27" Type="http://schemas.openxmlformats.org/officeDocument/2006/relationships/font" Target="fonts/ProximaNova-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ProximaNova-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regular.fntdata"/><Relationship Id="rId30" Type="http://schemas.openxmlformats.org/officeDocument/2006/relationships/font" Target="fonts/ProximaNova-boldItalic.fntdata"/><Relationship Id="rId11" Type="http://schemas.openxmlformats.org/officeDocument/2006/relationships/slide" Target="slides/slide5.xml"/><Relationship Id="rId33" Type="http://schemas.openxmlformats.org/officeDocument/2006/relationships/font" Target="fonts/Roboto-italic.fntdata"/><Relationship Id="rId10" Type="http://schemas.openxmlformats.org/officeDocument/2006/relationships/slide" Target="slides/slide4.xml"/><Relationship Id="rId32" Type="http://schemas.openxmlformats.org/officeDocument/2006/relationships/font" Target="fonts/Roboto-bold.fntdata"/><Relationship Id="rId13" Type="http://schemas.openxmlformats.org/officeDocument/2006/relationships/slide" Target="slides/slide7.xml"/><Relationship Id="rId35" Type="http://schemas.openxmlformats.org/officeDocument/2006/relationships/font" Target="fonts/ProximaNovaSemibold-regular.fntdata"/><Relationship Id="rId12" Type="http://schemas.openxmlformats.org/officeDocument/2006/relationships/slide" Target="slides/slide6.xml"/><Relationship Id="rId34" Type="http://schemas.openxmlformats.org/officeDocument/2006/relationships/font" Target="fonts/Roboto-boldItalic.fntdata"/><Relationship Id="rId15" Type="http://schemas.openxmlformats.org/officeDocument/2006/relationships/slide" Target="slides/slide9.xml"/><Relationship Id="rId37" Type="http://schemas.openxmlformats.org/officeDocument/2006/relationships/font" Target="fonts/ProximaNovaSemibold-boldItalic.fntdata"/><Relationship Id="rId14" Type="http://schemas.openxmlformats.org/officeDocument/2006/relationships/slide" Target="slides/slide8.xml"/><Relationship Id="rId36" Type="http://schemas.openxmlformats.org/officeDocument/2006/relationships/font" Target="fonts/ProximaNovaSemibold-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e81a47ad10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e81a47ad10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e81a47ad10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e81a47ad10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Scripting language was PAWN, having a syntax similar to C#</a:t>
            </a:r>
            <a:br>
              <a:rPr lang="en-GB">
                <a:solidFill>
                  <a:schemeClr val="dk1"/>
                </a:solidFill>
              </a:rPr>
            </a:br>
            <a:r>
              <a:rPr lang="en-GB">
                <a:solidFill>
                  <a:schemeClr val="dk1"/>
                </a:solidFill>
              </a:rPr>
              <a:t>This was a simple server</a:t>
            </a:r>
            <a:br>
              <a:rPr lang="en-GB">
                <a:solidFill>
                  <a:schemeClr val="dk1"/>
                </a:solidFill>
              </a:rPr>
            </a:br>
            <a:r>
              <a:rPr lang="en-GB">
                <a:solidFill>
                  <a:schemeClr val="dk1"/>
                </a:solidFill>
              </a:rPr>
              <a:t>Actual server coding files exceeded 100,000 lines of code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e81a47ad10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e81a47ad10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State of game will change by the time we get the packet back, not ideal for MP games.Especially when real-time movement and positions every milli-second is crucial.</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e81a47ad10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e81a47ad10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Emphasis on how it was hard to get his IP IG because he used VPN.</a:t>
            </a:r>
            <a:br>
              <a:rPr lang="en-GB">
                <a:solidFill>
                  <a:schemeClr val="dk1"/>
                </a:solidFill>
              </a:rPr>
            </a:br>
            <a:r>
              <a:rPr lang="en-GB">
                <a:solidFill>
                  <a:schemeClr val="dk1"/>
                </a:solidFill>
              </a:rPr>
              <a:t>And a 16/17 year old kid brought down the entire server.</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e81a47ad10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e81a47ad10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AutoNum type="arabicParenR"/>
            </a:pPr>
            <a:r>
              <a:rPr lang="en-GB">
                <a:solidFill>
                  <a:schemeClr val="dk1"/>
                </a:solidFill>
              </a:rPr>
              <a:t>OVH had dedicated DDoS protection, but it was low tier.</a:t>
            </a:r>
            <a:br>
              <a:rPr lang="en-GB">
                <a:solidFill>
                  <a:schemeClr val="dk1"/>
                </a:solidFill>
              </a:rPr>
            </a:br>
            <a:r>
              <a:rPr lang="en-GB">
                <a:solidFill>
                  <a:schemeClr val="dk1"/>
                </a:solidFill>
              </a:rPr>
              <a:t>We were low on costs and could not afford a proper VPS with dedicated DDoS protection.</a:t>
            </a:r>
            <a:endParaRPr>
              <a:solidFill>
                <a:schemeClr val="dk1"/>
              </a:solidFill>
            </a:endParaRPr>
          </a:p>
          <a:p>
            <a:pPr indent="-298450" lvl="0" marL="457200" rtl="0" algn="l">
              <a:spcBef>
                <a:spcPts val="0"/>
              </a:spcBef>
              <a:spcAft>
                <a:spcPts val="0"/>
              </a:spcAft>
              <a:buClr>
                <a:schemeClr val="dk1"/>
              </a:buClr>
              <a:buSzPts val="1100"/>
              <a:buAutoNum type="arabicParenR"/>
            </a:pPr>
            <a:r>
              <a:rPr lang="en-GB">
                <a:solidFill>
                  <a:schemeClr val="dk1"/>
                </a:solidFill>
              </a:rPr>
              <a:t>Basically to try handle less traffic for main server.</a:t>
            </a:r>
            <a:endParaRPr>
              <a:solidFill>
                <a:schemeClr val="dk1"/>
              </a:solidFill>
            </a:endParaRPr>
          </a:p>
          <a:p>
            <a:pPr indent="-298450" lvl="0" marL="457200" rtl="0" algn="l">
              <a:spcBef>
                <a:spcPts val="0"/>
              </a:spcBef>
              <a:spcAft>
                <a:spcPts val="0"/>
              </a:spcAft>
              <a:buClr>
                <a:schemeClr val="dk1"/>
              </a:buClr>
              <a:buSzPts val="1100"/>
              <a:buAutoNum type="arabicParenR"/>
            </a:pPr>
            <a:r>
              <a:rPr lang="en-GB">
                <a:solidFill>
                  <a:schemeClr val="dk1"/>
                </a:solidFill>
              </a:rPr>
              <a:t>This was a new DDoS provider where you had to go to the site to enable protection. Minus sides - you had to wait for DDoS to happen, user-access was issue as you had to trust people with credentials so they can enable it manually. And since the protection verified IP addresses first, the connection to the server was super slow. Players took a long time joining and got irritated.</a:t>
            </a:r>
            <a:endParaRPr>
              <a:solidFill>
                <a:schemeClr val="dk1"/>
              </a:solidFill>
            </a:endParaRPr>
          </a:p>
          <a:p>
            <a:pPr indent="-298450" lvl="0" marL="457200" rtl="0" algn="l">
              <a:spcBef>
                <a:spcPts val="0"/>
              </a:spcBef>
              <a:spcAft>
                <a:spcPts val="0"/>
              </a:spcAft>
              <a:buClr>
                <a:schemeClr val="dk1"/>
              </a:buClr>
              <a:buSzPts val="1100"/>
              <a:buAutoNum type="arabicParenR"/>
            </a:pPr>
            <a:r>
              <a:rPr lang="en-GB">
                <a:solidFill>
                  <a:schemeClr val="dk1"/>
                </a:solidFill>
              </a:rPr>
              <a:t>Early on thought to try ban all IPs from Pakistan to disallow all connections.</a:t>
            </a:r>
            <a:br>
              <a:rPr lang="en-GB">
                <a:solidFill>
                  <a:schemeClr val="dk1"/>
                </a:solidFill>
              </a:rPr>
            </a:br>
            <a:r>
              <a:rPr lang="en-GB">
                <a:solidFill>
                  <a:schemeClr val="dk1"/>
                </a:solidFill>
              </a:rPr>
              <a:t>Bots in DDoS were from around the world so it helped nothing.</a:t>
            </a:r>
            <a:br>
              <a:rPr lang="en-GB">
                <a:solidFill>
                  <a:schemeClr val="dk1"/>
                </a:solidFill>
              </a:rPr>
            </a:br>
            <a:r>
              <a:rPr lang="en-GB">
                <a:solidFill>
                  <a:schemeClr val="dk1"/>
                </a:solidFill>
              </a:rPr>
              <a:t>Explain how if it was a DOS attack, this would have helped mitigate but because of DDOS multiple connections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e81a47ad10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e81a47ad10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AutoNum type="arabicParenR"/>
            </a:pPr>
            <a:r>
              <a:rPr lang="en-GB">
                <a:solidFill>
                  <a:schemeClr val="dk1"/>
                </a:solidFill>
              </a:rPr>
              <a:t>Explain about high pricing.</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2)We let him use hacks and cheats when everyone else was disallowed to.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e81a47ad10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e81a47ad10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e81a47ad10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e81a47ad10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Explain how mitigating the attack took its priority that root-causing was left behind.</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Tell how if TCP was used, this attack wouldn’t be so terrifying.|</a:t>
            </a:r>
            <a:br>
              <a:rPr lang="en-GB">
                <a:solidFill>
                  <a:schemeClr val="dk1"/>
                </a:solidFill>
              </a:rPr>
            </a:br>
            <a:br>
              <a:rPr lang="en-GB">
                <a:solidFill>
                  <a:schemeClr val="dk1"/>
                </a:solidFill>
              </a:rPr>
            </a:br>
            <a:br>
              <a:rPr lang="en-GB">
                <a:solidFill>
                  <a:schemeClr val="dk1"/>
                </a:solidFill>
              </a:rPr>
            </a:br>
            <a:r>
              <a:rPr lang="en-GB">
                <a:solidFill>
                  <a:schemeClr val="dk1"/>
                </a:solidFill>
              </a:rPr>
              <a:t>Explain in 3rd point with ‘surprising’ word.</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Explain 4th point was the clue how you discovered the root-cause of attack.</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e81a47ad10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e81a47ad10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e81a47ad10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e81a47ad10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Ask host provider for whitelist</a:t>
            </a:r>
            <a:br>
              <a:rPr lang="en-GB">
                <a:solidFill>
                  <a:schemeClr val="dk1"/>
                </a:solidFill>
              </a:rPr>
            </a:br>
            <a:r>
              <a:rPr lang="en-GB">
                <a:solidFill>
                  <a:schemeClr val="dk1"/>
                </a:solidFill>
              </a:rPr>
              <a:t>Explain how the damage was already done, as the server lost most of its players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e81a47ad1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1e81a47ad1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e81a47ad10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e81a47ad10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e81a47ad1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e81a47ad1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e81a47ad1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e81a47ad1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Talk about how Mirai botnet had more than 600k IOT things - phones, cameras and etc used as bots.</a:t>
            </a:r>
            <a:br>
              <a:rPr lang="en-GB">
                <a:solidFill>
                  <a:schemeClr val="dk1"/>
                </a:solidFill>
              </a:rPr>
            </a:br>
            <a:r>
              <a:rPr lang="en-GB">
                <a:solidFill>
                  <a:schemeClr val="dk1"/>
                </a:solidFill>
              </a:rPr>
              <a:t>Attacked OVH with a traffic of 1.1 Terabits per second.</a:t>
            </a:r>
            <a:br>
              <a:rPr lang="en-GB">
                <a:solidFill>
                  <a:schemeClr val="dk1"/>
                </a:solidFill>
              </a:rPr>
            </a:br>
            <a:r>
              <a:rPr lang="en-GB">
                <a:solidFill>
                  <a:schemeClr val="dk1"/>
                </a:solidFill>
              </a:rPr>
              <a:t>Talk about how DOS attacks cost 12-13k per hour.</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e81a47ad1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e81a47ad1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DDOS - multiple, DOS - single.</a:t>
            </a:r>
            <a:br>
              <a:rPr lang="en-GB">
                <a:solidFill>
                  <a:schemeClr val="dk1"/>
                </a:solidFill>
              </a:rPr>
            </a:br>
            <a:r>
              <a:rPr lang="en-GB">
                <a:solidFill>
                  <a:schemeClr val="dk1"/>
                </a:solidFill>
              </a:rPr>
              <a:t>ICMP flood also called as ping of death</a:t>
            </a:r>
            <a:br>
              <a:rPr lang="en-GB">
                <a:solidFill>
                  <a:schemeClr val="dk1"/>
                </a:solidFill>
              </a:rPr>
            </a:br>
            <a:r>
              <a:rPr lang="en-GB">
                <a:solidFill>
                  <a:schemeClr val="dk1"/>
                </a:solidFill>
              </a:rPr>
              <a:t>Botnets - Also called as zombies</a:t>
            </a:r>
            <a:br>
              <a:rPr lang="en-GB">
                <a:solidFill>
                  <a:schemeClr val="dk1"/>
                </a:solidFill>
              </a:rPr>
            </a:br>
            <a:r>
              <a:rPr lang="en-GB">
                <a:solidFill>
                  <a:schemeClr val="dk1"/>
                </a:solidFill>
              </a:rPr>
              <a:t>We will be focusing on Distributed Denial of Service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e81a47ad10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e81a47ad10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e81a47ad10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e81a47ad10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Expand on 3rd on how it blocks access to all valid and suspicious traffic, a common activity ISPs do as part of typical Layer 4 DDoS mitigation.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e81a47ad10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e81a47ad10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TCP - focus on sending accurate data, UDP - focus on sending data - suited for comms &amp; broadcast systems</a:t>
            </a:r>
            <a:br>
              <a:rPr lang="en-GB">
                <a:solidFill>
                  <a:schemeClr val="dk1"/>
                </a:solidFill>
              </a:rPr>
            </a:br>
            <a:r>
              <a:rPr lang="en-GB">
                <a:solidFill>
                  <a:schemeClr val="dk1"/>
                </a:solidFill>
              </a:rPr>
              <a:t>TCP - has three way handshake as visible with SYN and ACK</a:t>
            </a:r>
            <a:br>
              <a:rPr lang="en-GB">
                <a:solidFill>
                  <a:schemeClr val="dk1"/>
                </a:solidFill>
              </a:rPr>
            </a:br>
            <a:r>
              <a:rPr lang="en-GB">
                <a:solidFill>
                  <a:schemeClr val="dk1"/>
                </a:solidFill>
              </a:rPr>
              <a:t>UDP - faster because does not assure delivery of packets</a:t>
            </a:r>
            <a:br>
              <a:rPr lang="en-GB">
                <a:solidFill>
                  <a:schemeClr val="dk1"/>
                </a:solidFill>
              </a:rPr>
            </a:br>
            <a:r>
              <a:rPr lang="en-GB">
                <a:solidFill>
                  <a:schemeClr val="dk1"/>
                </a:solidFill>
              </a:rPr>
              <a:t>TCP - used for email or downloading/viewing web page. UDP - Broadcasting</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e81a47ad10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e81a47ad10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gif"/><Relationship Id="rId4" Type="http://schemas.openxmlformats.org/officeDocument/2006/relationships/image" Target="../media/image18.gif"/><Relationship Id="rId5"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gif"/><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3" name="Shape 53"/>
        <p:cNvGrpSpPr/>
        <p:nvPr/>
      </p:nvGrpSpPr>
      <p:grpSpPr>
        <a:xfrm>
          <a:off x="0" y="0"/>
          <a:ext cx="0" cy="0"/>
          <a:chOff x="0" y="0"/>
          <a:chExt cx="0" cy="0"/>
        </a:xfrm>
      </p:grpSpPr>
      <p:sp>
        <p:nvSpPr>
          <p:cNvPr id="54" name="Google Shape;54;p13"/>
          <p:cNvSpPr txBox="1"/>
          <p:nvPr/>
        </p:nvSpPr>
        <p:spPr>
          <a:xfrm>
            <a:off x="355925" y="1148075"/>
            <a:ext cx="30000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800">
                <a:solidFill>
                  <a:schemeClr val="lt1"/>
                </a:solidFill>
                <a:latin typeface="Proxima Nova"/>
                <a:ea typeface="Proxima Nova"/>
                <a:cs typeface="Proxima Nova"/>
                <a:sym typeface="Proxima Nova"/>
              </a:rPr>
              <a:t>How I dealt with a DDoS attack that killed a Game Server</a:t>
            </a:r>
            <a:endParaRPr b="1" sz="2800">
              <a:solidFill>
                <a:schemeClr val="lt1"/>
              </a:solidFill>
              <a:latin typeface="Proxima Nova"/>
              <a:ea typeface="Proxima Nova"/>
              <a:cs typeface="Proxima Nova"/>
              <a:sym typeface="Proxima Nova"/>
            </a:endParaRPr>
          </a:p>
        </p:txBody>
      </p:sp>
      <p:sp>
        <p:nvSpPr>
          <p:cNvPr id="55" name="Google Shape;55;p13"/>
          <p:cNvSpPr txBox="1"/>
          <p:nvPr/>
        </p:nvSpPr>
        <p:spPr>
          <a:xfrm>
            <a:off x="227025" y="3056675"/>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lt1"/>
                </a:solidFill>
                <a:latin typeface="Proxima Nova"/>
                <a:ea typeface="Proxima Nova"/>
                <a:cs typeface="Proxima Nova"/>
                <a:sym typeface="Proxima Nova"/>
              </a:rPr>
              <a:t>Pranay Meshram</a:t>
            </a:r>
            <a:endParaRPr sz="1600">
              <a:solidFill>
                <a:schemeClr val="lt1"/>
              </a:solidFill>
              <a:latin typeface="Proxima Nova"/>
              <a:ea typeface="Proxima Nova"/>
              <a:cs typeface="Proxima Nova"/>
              <a:sym typeface="Proxima Nova"/>
            </a:endParaRPr>
          </a:p>
        </p:txBody>
      </p:sp>
      <p:sp>
        <p:nvSpPr>
          <p:cNvPr id="56" name="Google Shape;56;p13"/>
          <p:cNvSpPr txBox="1"/>
          <p:nvPr/>
        </p:nvSpPr>
        <p:spPr>
          <a:xfrm>
            <a:off x="227025" y="3416175"/>
            <a:ext cx="3551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lt1"/>
                </a:solidFill>
                <a:latin typeface="Proxima Nova"/>
                <a:ea typeface="Proxima Nova"/>
                <a:cs typeface="Proxima Nova"/>
                <a:sym typeface="Proxima Nova"/>
              </a:rPr>
              <a:t>Your local neighbourhood NSQ host</a:t>
            </a:r>
            <a:endParaRPr sz="1600">
              <a:solidFill>
                <a:schemeClr val="lt1"/>
              </a:solidFill>
              <a:latin typeface="Proxima Nova"/>
              <a:ea typeface="Proxima Nova"/>
              <a:cs typeface="Proxima Nova"/>
              <a:sym typeface="Proxima Nova"/>
            </a:endParaRPr>
          </a:p>
        </p:txBody>
      </p:sp>
      <p:pic>
        <p:nvPicPr>
          <p:cNvPr id="57" name="Google Shape;57;p13"/>
          <p:cNvPicPr preferRelativeResize="0"/>
          <p:nvPr/>
        </p:nvPicPr>
        <p:blipFill>
          <a:blip r:embed="rId3">
            <a:alphaModFix/>
          </a:blip>
          <a:stretch>
            <a:fillRect/>
          </a:stretch>
        </p:blipFill>
        <p:spPr>
          <a:xfrm>
            <a:off x="4468575" y="1384038"/>
            <a:ext cx="4089500" cy="2297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nvSpPr>
        <p:spPr>
          <a:xfrm>
            <a:off x="160750" y="275550"/>
            <a:ext cx="5081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rgbClr val="003459"/>
                </a:solidFill>
                <a:latin typeface="Proxima Nova"/>
                <a:ea typeface="Proxima Nova"/>
                <a:cs typeface="Proxima Nova"/>
                <a:sym typeface="Proxima Nova"/>
              </a:rPr>
              <a:t>SAMP (San Andreas Multiplayer)</a:t>
            </a:r>
            <a:endParaRPr b="1" sz="2400">
              <a:solidFill>
                <a:srgbClr val="003459"/>
              </a:solidFill>
              <a:latin typeface="Proxima Nova"/>
              <a:ea typeface="Proxima Nova"/>
              <a:cs typeface="Proxima Nova"/>
              <a:sym typeface="Proxima Nova"/>
            </a:endParaRPr>
          </a:p>
        </p:txBody>
      </p:sp>
      <p:sp>
        <p:nvSpPr>
          <p:cNvPr id="117" name="Google Shape;117;p22"/>
          <p:cNvSpPr txBox="1"/>
          <p:nvPr/>
        </p:nvSpPr>
        <p:spPr>
          <a:xfrm>
            <a:off x="34475" y="933125"/>
            <a:ext cx="4197000" cy="33741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462368"/>
              </a:buClr>
              <a:buSzPts val="1400"/>
              <a:buFont typeface="Proxima Nova"/>
              <a:buChar char="■"/>
            </a:pPr>
            <a:r>
              <a:rPr lang="en-GB">
                <a:solidFill>
                  <a:srgbClr val="462368"/>
                </a:solidFill>
                <a:latin typeface="Proxima Nova"/>
                <a:ea typeface="Proxima Nova"/>
                <a:cs typeface="Proxima Nova"/>
                <a:sym typeface="Proxima Nova"/>
              </a:rPr>
              <a:t>Massive multiplayer mod for GTA San Andreas.</a:t>
            </a:r>
            <a:endParaRPr>
              <a:solidFill>
                <a:srgbClr val="462368"/>
              </a:solidFill>
              <a:latin typeface="Proxima Nova"/>
              <a:ea typeface="Proxima Nova"/>
              <a:cs typeface="Proxima Nova"/>
              <a:sym typeface="Proxima Nova"/>
            </a:endParaRPr>
          </a:p>
          <a:p>
            <a:pPr indent="0" lvl="0" marL="457200" rtl="0" algn="l">
              <a:lnSpc>
                <a:spcPct val="115000"/>
              </a:lnSpc>
              <a:spcBef>
                <a:spcPts val="0"/>
              </a:spcBef>
              <a:spcAft>
                <a:spcPts val="0"/>
              </a:spcAft>
              <a:buNone/>
            </a:pPr>
            <a:r>
              <a:t/>
            </a:r>
            <a:endParaRPr>
              <a:solidFill>
                <a:srgbClr val="462368"/>
              </a:solidFill>
              <a:latin typeface="Proxima Nova"/>
              <a:ea typeface="Proxima Nova"/>
              <a:cs typeface="Proxima Nova"/>
              <a:sym typeface="Proxima Nova"/>
            </a:endParaRPr>
          </a:p>
          <a:p>
            <a:pPr indent="-317500" lvl="0" marL="457200" rtl="0" algn="l">
              <a:lnSpc>
                <a:spcPct val="115000"/>
              </a:lnSpc>
              <a:spcBef>
                <a:spcPts val="0"/>
              </a:spcBef>
              <a:spcAft>
                <a:spcPts val="0"/>
              </a:spcAft>
              <a:buClr>
                <a:srgbClr val="462368"/>
              </a:buClr>
              <a:buSzPts val="1400"/>
              <a:buFont typeface="Proxima Nova"/>
              <a:buChar char="■"/>
            </a:pPr>
            <a:r>
              <a:rPr lang="en-GB">
                <a:solidFill>
                  <a:srgbClr val="462368"/>
                </a:solidFill>
                <a:latin typeface="Proxima Nova"/>
                <a:ea typeface="Proxima Nova"/>
                <a:cs typeface="Proxima Nova"/>
                <a:sym typeface="Proxima Nova"/>
              </a:rPr>
              <a:t>Allowed seamless multiplayer up to 1500 real-time players in one server.</a:t>
            </a:r>
            <a:endParaRPr>
              <a:solidFill>
                <a:srgbClr val="462368"/>
              </a:solidFill>
              <a:latin typeface="Proxima Nova"/>
              <a:ea typeface="Proxima Nova"/>
              <a:cs typeface="Proxima Nova"/>
              <a:sym typeface="Proxima Nova"/>
            </a:endParaRPr>
          </a:p>
          <a:p>
            <a:pPr indent="0" lvl="0" marL="457200" rtl="0" algn="l">
              <a:lnSpc>
                <a:spcPct val="115000"/>
              </a:lnSpc>
              <a:spcBef>
                <a:spcPts val="0"/>
              </a:spcBef>
              <a:spcAft>
                <a:spcPts val="0"/>
              </a:spcAft>
              <a:buNone/>
            </a:pPr>
            <a:r>
              <a:t/>
            </a:r>
            <a:endParaRPr>
              <a:solidFill>
                <a:srgbClr val="462368"/>
              </a:solidFill>
              <a:latin typeface="Proxima Nova"/>
              <a:ea typeface="Proxima Nova"/>
              <a:cs typeface="Proxima Nova"/>
              <a:sym typeface="Proxima Nova"/>
            </a:endParaRPr>
          </a:p>
          <a:p>
            <a:pPr indent="-317500" lvl="0" marL="457200" rtl="0" algn="l">
              <a:lnSpc>
                <a:spcPct val="115000"/>
              </a:lnSpc>
              <a:spcBef>
                <a:spcPts val="0"/>
              </a:spcBef>
              <a:spcAft>
                <a:spcPts val="0"/>
              </a:spcAft>
              <a:buClr>
                <a:srgbClr val="462368"/>
              </a:buClr>
              <a:buSzPts val="1400"/>
              <a:buFont typeface="Proxima Nova"/>
              <a:buChar char="■"/>
            </a:pPr>
            <a:r>
              <a:rPr lang="en-GB">
                <a:solidFill>
                  <a:srgbClr val="462368"/>
                </a:solidFill>
                <a:latin typeface="Proxima Nova"/>
                <a:ea typeface="Proxima Nova"/>
                <a:cs typeface="Proxima Nova"/>
                <a:sym typeface="Proxima Nova"/>
              </a:rPr>
              <a:t>Entire mod had several servers, and on average the mod had 90k-100k players.</a:t>
            </a:r>
            <a:endParaRPr>
              <a:solidFill>
                <a:srgbClr val="462368"/>
              </a:solidFill>
              <a:latin typeface="Proxima Nova"/>
              <a:ea typeface="Proxima Nova"/>
              <a:cs typeface="Proxima Nova"/>
              <a:sym typeface="Proxima Nova"/>
            </a:endParaRPr>
          </a:p>
          <a:p>
            <a:pPr indent="0" lvl="0" marL="457200" rtl="0" algn="l">
              <a:lnSpc>
                <a:spcPct val="115000"/>
              </a:lnSpc>
              <a:spcBef>
                <a:spcPts val="0"/>
              </a:spcBef>
              <a:spcAft>
                <a:spcPts val="0"/>
              </a:spcAft>
              <a:buNone/>
            </a:pPr>
            <a:r>
              <a:t/>
            </a:r>
            <a:endParaRPr>
              <a:solidFill>
                <a:srgbClr val="462368"/>
              </a:solidFill>
              <a:latin typeface="Proxima Nova"/>
              <a:ea typeface="Proxima Nova"/>
              <a:cs typeface="Proxima Nova"/>
              <a:sym typeface="Proxima Nova"/>
            </a:endParaRPr>
          </a:p>
          <a:p>
            <a:pPr indent="-317500" lvl="0" marL="457200" rtl="0" algn="l">
              <a:lnSpc>
                <a:spcPct val="115000"/>
              </a:lnSpc>
              <a:spcBef>
                <a:spcPts val="0"/>
              </a:spcBef>
              <a:spcAft>
                <a:spcPts val="0"/>
              </a:spcAft>
              <a:buClr>
                <a:srgbClr val="462368"/>
              </a:buClr>
              <a:buSzPts val="1400"/>
              <a:buFont typeface="Proxima Nova"/>
              <a:buChar char="■"/>
            </a:pPr>
            <a:r>
              <a:rPr lang="en-GB">
                <a:solidFill>
                  <a:srgbClr val="462368"/>
                </a:solidFill>
                <a:latin typeface="Proxima Nova"/>
                <a:ea typeface="Proxima Nova"/>
                <a:cs typeface="Proxima Nova"/>
                <a:sym typeface="Proxima Nova"/>
              </a:rPr>
              <a:t>Developed by one person, maintained by a close team.</a:t>
            </a:r>
            <a:endParaRPr>
              <a:solidFill>
                <a:srgbClr val="462368"/>
              </a:solidFill>
              <a:latin typeface="Proxima Nova"/>
              <a:ea typeface="Proxima Nova"/>
              <a:cs typeface="Proxima Nova"/>
              <a:sym typeface="Proxima Nova"/>
            </a:endParaRPr>
          </a:p>
          <a:p>
            <a:pPr indent="0" lvl="0" marL="457200" rtl="0" algn="l">
              <a:lnSpc>
                <a:spcPct val="115000"/>
              </a:lnSpc>
              <a:spcBef>
                <a:spcPts val="0"/>
              </a:spcBef>
              <a:spcAft>
                <a:spcPts val="0"/>
              </a:spcAft>
              <a:buNone/>
            </a:pPr>
            <a:r>
              <a:t/>
            </a:r>
            <a:endParaRPr>
              <a:solidFill>
                <a:srgbClr val="462368"/>
              </a:solidFill>
              <a:latin typeface="Proxima Nova"/>
              <a:ea typeface="Proxima Nova"/>
              <a:cs typeface="Proxima Nova"/>
              <a:sym typeface="Proxima Nova"/>
            </a:endParaRPr>
          </a:p>
          <a:p>
            <a:pPr indent="-317500" lvl="0" marL="457200" rtl="0" algn="l">
              <a:lnSpc>
                <a:spcPct val="115000"/>
              </a:lnSpc>
              <a:spcBef>
                <a:spcPts val="0"/>
              </a:spcBef>
              <a:spcAft>
                <a:spcPts val="0"/>
              </a:spcAft>
              <a:buClr>
                <a:srgbClr val="462368"/>
              </a:buClr>
              <a:buSzPts val="1400"/>
              <a:buFont typeface="Proxima Nova"/>
              <a:buChar char="■"/>
            </a:pPr>
            <a:r>
              <a:rPr lang="en-GB">
                <a:solidFill>
                  <a:srgbClr val="462368"/>
                </a:solidFill>
                <a:latin typeface="Proxima Nova"/>
                <a:ea typeface="Proxima Nova"/>
                <a:cs typeface="Proxima Nova"/>
                <a:sym typeface="Proxima Nova"/>
              </a:rPr>
              <a:t>Variety of gamemodes.</a:t>
            </a:r>
            <a:endParaRPr>
              <a:solidFill>
                <a:srgbClr val="462368"/>
              </a:solidFill>
              <a:latin typeface="Proxima Nova"/>
              <a:ea typeface="Proxima Nova"/>
              <a:cs typeface="Proxima Nova"/>
              <a:sym typeface="Proxima Nova"/>
            </a:endParaRPr>
          </a:p>
        </p:txBody>
      </p:sp>
      <p:pic>
        <p:nvPicPr>
          <p:cNvPr id="118" name="Google Shape;118;p22"/>
          <p:cNvPicPr preferRelativeResize="0"/>
          <p:nvPr/>
        </p:nvPicPr>
        <p:blipFill>
          <a:blip r:embed="rId3">
            <a:alphaModFix/>
          </a:blip>
          <a:stretch>
            <a:fillRect/>
          </a:stretch>
        </p:blipFill>
        <p:spPr>
          <a:xfrm>
            <a:off x="5198450" y="747860"/>
            <a:ext cx="3095330" cy="1743702"/>
          </a:xfrm>
          <a:prstGeom prst="rect">
            <a:avLst/>
          </a:prstGeom>
          <a:noFill/>
          <a:ln>
            <a:noFill/>
          </a:ln>
        </p:spPr>
      </p:pic>
      <p:pic>
        <p:nvPicPr>
          <p:cNvPr id="119" name="Google Shape;119;p22"/>
          <p:cNvPicPr preferRelativeResize="0"/>
          <p:nvPr/>
        </p:nvPicPr>
        <p:blipFill>
          <a:blip r:embed="rId4">
            <a:alphaModFix/>
          </a:blip>
          <a:stretch>
            <a:fillRect/>
          </a:stretch>
        </p:blipFill>
        <p:spPr>
          <a:xfrm>
            <a:off x="4088400" y="2779613"/>
            <a:ext cx="2715026" cy="1561125"/>
          </a:xfrm>
          <a:prstGeom prst="rect">
            <a:avLst/>
          </a:prstGeom>
          <a:noFill/>
          <a:ln>
            <a:noFill/>
          </a:ln>
        </p:spPr>
      </p:pic>
      <p:pic>
        <p:nvPicPr>
          <p:cNvPr id="120" name="Google Shape;120;p22"/>
          <p:cNvPicPr preferRelativeResize="0"/>
          <p:nvPr/>
        </p:nvPicPr>
        <p:blipFill>
          <a:blip r:embed="rId5">
            <a:alphaModFix/>
          </a:blip>
          <a:stretch>
            <a:fillRect/>
          </a:stretch>
        </p:blipFill>
        <p:spPr>
          <a:xfrm>
            <a:off x="6903200" y="2719863"/>
            <a:ext cx="2240800" cy="1680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23"/>
          <p:cNvPicPr preferRelativeResize="0"/>
          <p:nvPr/>
        </p:nvPicPr>
        <p:blipFill>
          <a:blip r:embed="rId3">
            <a:alphaModFix/>
          </a:blip>
          <a:stretch>
            <a:fillRect/>
          </a:stretch>
        </p:blipFill>
        <p:spPr>
          <a:xfrm>
            <a:off x="2144475" y="152400"/>
            <a:ext cx="4855061" cy="48387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62368"/>
        </a:solidFill>
      </p:bgPr>
    </p:bg>
    <p:spTree>
      <p:nvGrpSpPr>
        <p:cNvPr id="129" name="Shape 129"/>
        <p:cNvGrpSpPr/>
        <p:nvPr/>
      </p:nvGrpSpPr>
      <p:grpSpPr>
        <a:xfrm>
          <a:off x="0" y="0"/>
          <a:ext cx="0" cy="0"/>
          <a:chOff x="0" y="0"/>
          <a:chExt cx="0" cy="0"/>
        </a:xfrm>
      </p:grpSpPr>
      <p:sp>
        <p:nvSpPr>
          <p:cNvPr id="130" name="Google Shape;130;p24"/>
          <p:cNvSpPr txBox="1"/>
          <p:nvPr/>
        </p:nvSpPr>
        <p:spPr>
          <a:xfrm>
            <a:off x="0" y="137750"/>
            <a:ext cx="5138400" cy="350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400">
                <a:solidFill>
                  <a:schemeClr val="lt1"/>
                </a:solidFill>
                <a:latin typeface="Proxima Nova"/>
                <a:ea typeface="Proxima Nova"/>
                <a:cs typeface="Proxima Nova"/>
                <a:sym typeface="Proxima Nova"/>
              </a:rPr>
              <a:t>Can you guess which protocol SAMP uses? UDP or TCP?</a:t>
            </a:r>
            <a:endParaRPr b="1" sz="2400">
              <a:solidFill>
                <a:schemeClr val="lt1"/>
              </a:solidFill>
              <a:latin typeface="Proxima Nova"/>
              <a:ea typeface="Proxima Nova"/>
              <a:cs typeface="Proxima Nova"/>
              <a:sym typeface="Proxima Nova"/>
            </a:endParaRPr>
          </a:p>
          <a:p>
            <a:pPr indent="0" lvl="0" marL="0" rtl="0" algn="ctr">
              <a:spcBef>
                <a:spcPts val="0"/>
              </a:spcBef>
              <a:spcAft>
                <a:spcPts val="0"/>
              </a:spcAft>
              <a:buNone/>
            </a:pPr>
            <a:r>
              <a:t/>
            </a:r>
            <a:endParaRPr b="1" sz="2400">
              <a:solidFill>
                <a:schemeClr val="lt1"/>
              </a:solidFill>
              <a:latin typeface="Proxima Nova"/>
              <a:ea typeface="Proxima Nova"/>
              <a:cs typeface="Proxima Nova"/>
              <a:sym typeface="Proxima Nova"/>
            </a:endParaRPr>
          </a:p>
          <a:p>
            <a:pPr indent="0" lvl="0" marL="0" rtl="0" algn="ctr">
              <a:spcBef>
                <a:spcPts val="0"/>
              </a:spcBef>
              <a:spcAft>
                <a:spcPts val="0"/>
              </a:spcAft>
              <a:buNone/>
            </a:pPr>
            <a:r>
              <a:t/>
            </a:r>
            <a:endParaRPr b="1" sz="24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sz="2400">
              <a:solidFill>
                <a:srgbClr val="EAAA00"/>
              </a:solidFill>
              <a:latin typeface="Proxima Nova Semibold"/>
              <a:ea typeface="Proxima Nova Semibold"/>
              <a:cs typeface="Proxima Nova Semibold"/>
              <a:sym typeface="Proxima Nova Semibold"/>
            </a:endParaRPr>
          </a:p>
          <a:p>
            <a:pPr indent="0" lvl="0" marL="0" rtl="0" algn="ctr">
              <a:spcBef>
                <a:spcPts val="0"/>
              </a:spcBef>
              <a:spcAft>
                <a:spcPts val="0"/>
              </a:spcAft>
              <a:buNone/>
            </a:pPr>
            <a:r>
              <a:t/>
            </a:r>
            <a:endParaRPr b="1" sz="24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b="1" sz="2400">
              <a:solidFill>
                <a:schemeClr val="lt1"/>
              </a:solidFill>
              <a:latin typeface="Proxima Nova"/>
              <a:ea typeface="Proxima Nova"/>
              <a:cs typeface="Proxima Nova"/>
              <a:sym typeface="Proxima Nova"/>
            </a:endParaRPr>
          </a:p>
          <a:p>
            <a:pPr indent="0" lvl="0" marL="0" rtl="0" algn="ctr">
              <a:spcBef>
                <a:spcPts val="0"/>
              </a:spcBef>
              <a:spcAft>
                <a:spcPts val="0"/>
              </a:spcAft>
              <a:buNone/>
            </a:pPr>
            <a:r>
              <a:t/>
            </a:r>
            <a:endParaRPr b="1" sz="2400">
              <a:solidFill>
                <a:schemeClr val="lt1"/>
              </a:solidFill>
              <a:latin typeface="Proxima Nova"/>
              <a:ea typeface="Proxima Nova"/>
              <a:cs typeface="Proxima Nova"/>
              <a:sym typeface="Proxima Nova"/>
            </a:endParaRPr>
          </a:p>
          <a:p>
            <a:pPr indent="0" lvl="0" marL="0" rtl="0" algn="ctr">
              <a:spcBef>
                <a:spcPts val="0"/>
              </a:spcBef>
              <a:spcAft>
                <a:spcPts val="0"/>
              </a:spcAft>
              <a:buNone/>
            </a:pPr>
            <a:r>
              <a:t/>
            </a:r>
            <a:endParaRPr b="1" sz="2400">
              <a:solidFill>
                <a:schemeClr val="lt1"/>
              </a:solidFill>
              <a:latin typeface="Proxima Nova"/>
              <a:ea typeface="Proxima Nova"/>
              <a:cs typeface="Proxima Nova"/>
              <a:sym typeface="Proxima Nova"/>
            </a:endParaRPr>
          </a:p>
        </p:txBody>
      </p:sp>
      <p:pic>
        <p:nvPicPr>
          <p:cNvPr id="131" name="Google Shape;131;p24"/>
          <p:cNvPicPr preferRelativeResize="0"/>
          <p:nvPr/>
        </p:nvPicPr>
        <p:blipFill>
          <a:blip r:embed="rId3">
            <a:alphaModFix/>
          </a:blip>
          <a:stretch>
            <a:fillRect/>
          </a:stretch>
        </p:blipFill>
        <p:spPr>
          <a:xfrm>
            <a:off x="426425" y="1310200"/>
            <a:ext cx="358323" cy="358323"/>
          </a:xfrm>
          <a:prstGeom prst="rect">
            <a:avLst/>
          </a:prstGeom>
          <a:noFill/>
          <a:ln>
            <a:noFill/>
          </a:ln>
        </p:spPr>
      </p:pic>
      <p:sp>
        <p:nvSpPr>
          <p:cNvPr id="132" name="Google Shape;132;p24"/>
          <p:cNvSpPr txBox="1"/>
          <p:nvPr/>
        </p:nvSpPr>
        <p:spPr>
          <a:xfrm>
            <a:off x="829800" y="1212313"/>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rgbClr val="EAAA00"/>
                </a:solidFill>
                <a:latin typeface="Proxima Nova Semibold"/>
                <a:ea typeface="Proxima Nova Semibold"/>
                <a:cs typeface="Proxima Nova Semibold"/>
                <a:sym typeface="Proxima Nova Semibold"/>
              </a:rPr>
              <a:t>UDP</a:t>
            </a:r>
            <a:endParaRPr sz="2400">
              <a:solidFill>
                <a:srgbClr val="EAAA00"/>
              </a:solidFill>
              <a:latin typeface="Proxima Nova Semibold"/>
              <a:ea typeface="Proxima Nova Semibold"/>
              <a:cs typeface="Proxima Nova Semibold"/>
              <a:sym typeface="Proxima Nova Semibold"/>
            </a:endParaRPr>
          </a:p>
        </p:txBody>
      </p:sp>
      <p:sp>
        <p:nvSpPr>
          <p:cNvPr id="133" name="Google Shape;133;p24"/>
          <p:cNvSpPr txBox="1"/>
          <p:nvPr/>
        </p:nvSpPr>
        <p:spPr>
          <a:xfrm>
            <a:off x="2058250" y="1766425"/>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chemeClr val="lt1"/>
                </a:solidFill>
                <a:latin typeface="Proxima Nova"/>
                <a:ea typeface="Proxima Nova"/>
                <a:cs typeface="Proxima Nova"/>
                <a:sym typeface="Proxima Nova"/>
              </a:rPr>
              <a:t>Why?</a:t>
            </a:r>
            <a:endParaRPr b="1" sz="2400">
              <a:solidFill>
                <a:schemeClr val="lt1"/>
              </a:solidFill>
              <a:latin typeface="Proxima Nova"/>
              <a:ea typeface="Proxima Nova"/>
              <a:cs typeface="Proxima Nova"/>
              <a:sym typeface="Proxima Nova"/>
            </a:endParaRPr>
          </a:p>
        </p:txBody>
      </p:sp>
      <p:sp>
        <p:nvSpPr>
          <p:cNvPr id="134" name="Google Shape;134;p24"/>
          <p:cNvSpPr txBox="1"/>
          <p:nvPr/>
        </p:nvSpPr>
        <p:spPr>
          <a:xfrm>
            <a:off x="480150" y="2506550"/>
            <a:ext cx="37686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Proxima Nova"/>
                <a:ea typeface="Proxima Nova"/>
                <a:cs typeface="Proxima Nova"/>
                <a:sym typeface="Proxima Nova"/>
              </a:rPr>
              <a:t>In multiplayer games like SAMP, low-latency is critical.</a:t>
            </a:r>
            <a:br>
              <a:rPr lang="en-GB">
                <a:solidFill>
                  <a:schemeClr val="lt1"/>
                </a:solidFill>
                <a:latin typeface="Proxima Nova"/>
                <a:ea typeface="Proxima Nova"/>
                <a:cs typeface="Proxima Nova"/>
                <a:sym typeface="Proxima Nova"/>
              </a:rPr>
            </a:br>
            <a:br>
              <a:rPr lang="en-GB">
                <a:solidFill>
                  <a:schemeClr val="lt1"/>
                </a:solidFill>
                <a:latin typeface="Proxima Nova"/>
                <a:ea typeface="Proxima Nova"/>
                <a:cs typeface="Proxima Nova"/>
                <a:sym typeface="Proxima Nova"/>
              </a:rPr>
            </a:br>
            <a:r>
              <a:rPr lang="en-GB">
                <a:solidFill>
                  <a:schemeClr val="lt1"/>
                </a:solidFill>
                <a:latin typeface="Proxima Nova"/>
                <a:ea typeface="Proxima Nova"/>
                <a:cs typeface="Proxima Nova"/>
                <a:sym typeface="Proxima Nova"/>
              </a:rPr>
              <a:t>UDP ensures low-latency, high speed</a:t>
            </a:r>
            <a:br>
              <a:rPr lang="en-GB">
                <a:solidFill>
                  <a:schemeClr val="lt1"/>
                </a:solidFill>
                <a:latin typeface="Proxima Nova"/>
                <a:ea typeface="Proxima Nova"/>
                <a:cs typeface="Proxima Nova"/>
                <a:sym typeface="Proxima Nova"/>
              </a:rPr>
            </a:br>
            <a:br>
              <a:rPr lang="en-GB">
                <a:solidFill>
                  <a:schemeClr val="lt1"/>
                </a:solidFill>
                <a:latin typeface="Proxima Nova"/>
                <a:ea typeface="Proxima Nova"/>
                <a:cs typeface="Proxima Nova"/>
                <a:sym typeface="Proxima Nova"/>
              </a:rPr>
            </a:br>
            <a:r>
              <a:rPr lang="en-GB">
                <a:solidFill>
                  <a:schemeClr val="lt1"/>
                </a:solidFill>
                <a:latin typeface="Proxima Nova"/>
                <a:ea typeface="Proxima Nova"/>
                <a:cs typeface="Proxima Nova"/>
                <a:sym typeface="Proxima Nova"/>
              </a:rPr>
              <a:t>TCP first ensures data is delivered which takes time</a:t>
            </a:r>
            <a:endParaRPr>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lt1"/>
              </a:solidFill>
              <a:latin typeface="Proxima Nova"/>
              <a:ea typeface="Proxima Nova"/>
              <a:cs typeface="Proxima Nova"/>
              <a:sym typeface="Proxima Nova"/>
            </a:endParaRPr>
          </a:p>
        </p:txBody>
      </p:sp>
      <p:pic>
        <p:nvPicPr>
          <p:cNvPr id="135" name="Google Shape;135;p24"/>
          <p:cNvPicPr preferRelativeResize="0"/>
          <p:nvPr/>
        </p:nvPicPr>
        <p:blipFill>
          <a:blip r:embed="rId4">
            <a:alphaModFix/>
          </a:blip>
          <a:stretch>
            <a:fillRect/>
          </a:stretch>
        </p:blipFill>
        <p:spPr>
          <a:xfrm>
            <a:off x="4546175" y="1001375"/>
            <a:ext cx="4389724" cy="314075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62368"/>
        </a:solidFill>
      </p:bgPr>
    </p:bg>
    <p:spTree>
      <p:nvGrpSpPr>
        <p:cNvPr id="139" name="Shape 139"/>
        <p:cNvGrpSpPr/>
        <p:nvPr/>
      </p:nvGrpSpPr>
      <p:grpSpPr>
        <a:xfrm>
          <a:off x="0" y="0"/>
          <a:ext cx="0" cy="0"/>
          <a:chOff x="0" y="0"/>
          <a:chExt cx="0" cy="0"/>
        </a:xfrm>
      </p:grpSpPr>
      <p:sp>
        <p:nvSpPr>
          <p:cNvPr id="140" name="Google Shape;140;p25"/>
          <p:cNvSpPr txBox="1"/>
          <p:nvPr/>
        </p:nvSpPr>
        <p:spPr>
          <a:xfrm>
            <a:off x="660175" y="74625"/>
            <a:ext cx="4553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chemeClr val="lt1"/>
                </a:solidFill>
                <a:latin typeface="Proxima Nova"/>
                <a:ea typeface="Proxima Nova"/>
                <a:cs typeface="Proxima Nova"/>
                <a:sym typeface="Proxima Nova"/>
              </a:rPr>
              <a:t>Problem starts now..</a:t>
            </a:r>
            <a:endParaRPr b="1" sz="2400">
              <a:solidFill>
                <a:schemeClr val="lt1"/>
              </a:solidFill>
              <a:latin typeface="Proxima Nova"/>
              <a:ea typeface="Proxima Nova"/>
              <a:cs typeface="Proxima Nova"/>
              <a:sym typeface="Proxima Nova"/>
            </a:endParaRPr>
          </a:p>
        </p:txBody>
      </p:sp>
      <p:sp>
        <p:nvSpPr>
          <p:cNvPr id="141" name="Google Shape;141;p25"/>
          <p:cNvSpPr txBox="1"/>
          <p:nvPr/>
        </p:nvSpPr>
        <p:spPr>
          <a:xfrm>
            <a:off x="525525" y="628725"/>
            <a:ext cx="4553100" cy="146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a:solidFill>
                  <a:schemeClr val="lt1"/>
                </a:solidFill>
                <a:latin typeface="Proxima Nova"/>
                <a:ea typeface="Proxima Nova"/>
                <a:cs typeface="Proxima Nova"/>
                <a:sym typeface="Proxima Nova"/>
              </a:rPr>
              <a:t>Pre-Start of Incident</a:t>
            </a:r>
            <a:endParaRPr b="1">
              <a:solidFill>
                <a:schemeClr val="lt1"/>
              </a:solidFill>
              <a:latin typeface="Proxima Nova"/>
              <a:ea typeface="Proxima Nova"/>
              <a:cs typeface="Proxima Nova"/>
              <a:sym typeface="Proxima Nova"/>
            </a:endParaRPr>
          </a:p>
          <a:p>
            <a:pPr indent="-213359" lvl="0" marL="365760" rtl="0" algn="l">
              <a:lnSpc>
                <a:spcPct val="115000"/>
              </a:lnSpc>
              <a:spcBef>
                <a:spcPts val="0"/>
              </a:spcBef>
              <a:spcAft>
                <a:spcPts val="0"/>
              </a:spcAft>
              <a:buClr>
                <a:schemeClr val="lt1"/>
              </a:buClr>
              <a:buSzPts val="1200"/>
              <a:buFont typeface="Proxima Nova"/>
              <a:buChar char="■"/>
            </a:pPr>
            <a:r>
              <a:rPr lang="en-GB" sz="1200">
                <a:solidFill>
                  <a:schemeClr val="lt1"/>
                </a:solidFill>
                <a:latin typeface="Proxima Nova"/>
                <a:ea typeface="Proxima Nova"/>
                <a:cs typeface="Proxima Nova"/>
                <a:sym typeface="Proxima Nova"/>
              </a:rPr>
              <a:t>User “SankeyKing” breaks server rules.</a:t>
            </a:r>
            <a:endParaRPr sz="1200">
              <a:solidFill>
                <a:schemeClr val="lt1"/>
              </a:solidFill>
              <a:latin typeface="Proxima Nova"/>
              <a:ea typeface="Proxima Nova"/>
              <a:cs typeface="Proxima Nova"/>
              <a:sym typeface="Proxima Nova"/>
            </a:endParaRPr>
          </a:p>
          <a:p>
            <a:pPr indent="-213359" lvl="0" marL="365760" rtl="0" algn="l">
              <a:lnSpc>
                <a:spcPct val="115000"/>
              </a:lnSpc>
              <a:spcBef>
                <a:spcPts val="0"/>
              </a:spcBef>
              <a:spcAft>
                <a:spcPts val="0"/>
              </a:spcAft>
              <a:buClr>
                <a:schemeClr val="lt1"/>
              </a:buClr>
              <a:buSzPts val="1200"/>
              <a:buFont typeface="Proxima Nova"/>
              <a:buChar char="■"/>
            </a:pPr>
            <a:r>
              <a:rPr lang="en-GB" sz="1200">
                <a:solidFill>
                  <a:schemeClr val="lt1"/>
                </a:solidFill>
                <a:latin typeface="Proxima Nova"/>
                <a:ea typeface="Proxima Nova"/>
                <a:cs typeface="Proxima Nova"/>
                <a:sym typeface="Proxima Nova"/>
              </a:rPr>
              <a:t>User punished for breaking rules.</a:t>
            </a:r>
            <a:endParaRPr sz="1200">
              <a:solidFill>
                <a:schemeClr val="lt1"/>
              </a:solidFill>
              <a:latin typeface="Proxima Nova"/>
              <a:ea typeface="Proxima Nova"/>
              <a:cs typeface="Proxima Nova"/>
              <a:sym typeface="Proxima Nova"/>
            </a:endParaRPr>
          </a:p>
          <a:p>
            <a:pPr indent="-213359" lvl="0" marL="365760" rtl="0" algn="l">
              <a:lnSpc>
                <a:spcPct val="115000"/>
              </a:lnSpc>
              <a:spcBef>
                <a:spcPts val="0"/>
              </a:spcBef>
              <a:spcAft>
                <a:spcPts val="0"/>
              </a:spcAft>
              <a:buClr>
                <a:schemeClr val="lt1"/>
              </a:buClr>
              <a:buSzPts val="1200"/>
              <a:buFont typeface="Proxima Nova"/>
              <a:buChar char="■"/>
            </a:pPr>
            <a:r>
              <a:rPr lang="en-GB" sz="1200">
                <a:solidFill>
                  <a:schemeClr val="lt1"/>
                </a:solidFill>
                <a:latin typeface="Proxima Nova"/>
                <a:ea typeface="Proxima Nova"/>
                <a:cs typeface="Proxima Nova"/>
                <a:sym typeface="Proxima Nova"/>
              </a:rPr>
              <a:t>User threatened to ‘bring down the server’. Nobody believed, and user was punished.</a:t>
            </a:r>
            <a:endParaRPr sz="1200">
              <a:solidFill>
                <a:schemeClr val="lt1"/>
              </a:solidFill>
              <a:latin typeface="Proxima Nova"/>
              <a:ea typeface="Proxima Nova"/>
              <a:cs typeface="Proxima Nova"/>
              <a:sym typeface="Proxima Nova"/>
            </a:endParaRPr>
          </a:p>
          <a:p>
            <a:pPr indent="0" lvl="0" marL="457200" rtl="0" algn="l">
              <a:lnSpc>
                <a:spcPct val="115000"/>
              </a:lnSpc>
              <a:spcBef>
                <a:spcPts val="0"/>
              </a:spcBef>
              <a:spcAft>
                <a:spcPts val="0"/>
              </a:spcAft>
              <a:buNone/>
            </a:pPr>
            <a:r>
              <a:t/>
            </a:r>
            <a:endParaRPr sz="1200">
              <a:solidFill>
                <a:schemeClr val="lt1"/>
              </a:solidFill>
              <a:latin typeface="Proxima Nova"/>
              <a:ea typeface="Proxima Nova"/>
              <a:cs typeface="Proxima Nova"/>
              <a:sym typeface="Proxima Nova"/>
            </a:endParaRPr>
          </a:p>
        </p:txBody>
      </p:sp>
      <p:cxnSp>
        <p:nvCxnSpPr>
          <p:cNvPr id="142" name="Google Shape;142;p25"/>
          <p:cNvCxnSpPr/>
          <p:nvPr/>
        </p:nvCxnSpPr>
        <p:spPr>
          <a:xfrm flipH="1" rot="10800000">
            <a:off x="462000" y="1864563"/>
            <a:ext cx="6129600" cy="21900"/>
          </a:xfrm>
          <a:prstGeom prst="straightConnector1">
            <a:avLst/>
          </a:prstGeom>
          <a:noFill/>
          <a:ln cap="flat" cmpd="sng" w="19050">
            <a:solidFill>
              <a:srgbClr val="A438A8"/>
            </a:solidFill>
            <a:prstDash val="solid"/>
            <a:round/>
            <a:headEnd len="med" w="med" type="none"/>
            <a:tailEnd len="med" w="med" type="none"/>
          </a:ln>
        </p:spPr>
      </p:cxnSp>
      <p:sp>
        <p:nvSpPr>
          <p:cNvPr id="143" name="Google Shape;143;p25"/>
          <p:cNvSpPr txBox="1"/>
          <p:nvPr/>
        </p:nvSpPr>
        <p:spPr>
          <a:xfrm>
            <a:off x="496425" y="1966400"/>
            <a:ext cx="3000000" cy="167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a:solidFill>
                  <a:schemeClr val="lt1"/>
                </a:solidFill>
                <a:latin typeface="Proxima Nova"/>
                <a:ea typeface="Proxima Nova"/>
                <a:cs typeface="Proxima Nova"/>
                <a:sym typeface="Proxima Nova"/>
              </a:rPr>
              <a:t>Start of Incident</a:t>
            </a:r>
            <a:endParaRPr b="1">
              <a:solidFill>
                <a:schemeClr val="lt1"/>
              </a:solidFill>
              <a:latin typeface="Proxima Nova"/>
              <a:ea typeface="Proxima Nova"/>
              <a:cs typeface="Proxima Nova"/>
              <a:sym typeface="Proxima Nova"/>
            </a:endParaRPr>
          </a:p>
          <a:p>
            <a:pPr indent="-213359" lvl="0" marL="365760" rtl="0" algn="l">
              <a:lnSpc>
                <a:spcPct val="115000"/>
              </a:lnSpc>
              <a:spcBef>
                <a:spcPts val="0"/>
              </a:spcBef>
              <a:spcAft>
                <a:spcPts val="0"/>
              </a:spcAft>
              <a:buClr>
                <a:schemeClr val="lt1"/>
              </a:buClr>
              <a:buSzPts val="1200"/>
              <a:buFont typeface="Proxima Nova"/>
              <a:buChar char="■"/>
            </a:pPr>
            <a:r>
              <a:rPr lang="en-GB" sz="1200">
                <a:solidFill>
                  <a:schemeClr val="lt1"/>
                </a:solidFill>
                <a:latin typeface="Proxima Nova"/>
                <a:ea typeface="Proxima Nova"/>
                <a:cs typeface="Proxima Nova"/>
                <a:sym typeface="Proxima Nova"/>
              </a:rPr>
              <a:t>Minutes after, server chat starts lagging. Users being to time-out.</a:t>
            </a:r>
            <a:endParaRPr sz="1200">
              <a:solidFill>
                <a:schemeClr val="lt1"/>
              </a:solidFill>
              <a:latin typeface="Proxima Nova"/>
              <a:ea typeface="Proxima Nova"/>
              <a:cs typeface="Proxima Nova"/>
              <a:sym typeface="Proxima Nova"/>
            </a:endParaRPr>
          </a:p>
          <a:p>
            <a:pPr indent="-213359" lvl="0" marL="365760" rtl="0" algn="l">
              <a:lnSpc>
                <a:spcPct val="115000"/>
              </a:lnSpc>
              <a:spcBef>
                <a:spcPts val="0"/>
              </a:spcBef>
              <a:spcAft>
                <a:spcPts val="0"/>
              </a:spcAft>
              <a:buClr>
                <a:schemeClr val="lt1"/>
              </a:buClr>
              <a:buSzPts val="1200"/>
              <a:buFont typeface="Proxima Nova"/>
              <a:buChar char="■"/>
            </a:pPr>
            <a:r>
              <a:rPr lang="en-GB" sz="1200">
                <a:solidFill>
                  <a:schemeClr val="lt1"/>
                </a:solidFill>
                <a:latin typeface="Proxima Nova"/>
                <a:ea typeface="Proxima Nova"/>
                <a:cs typeface="Proxima Nova"/>
                <a:sym typeface="Proxima Nova"/>
              </a:rPr>
              <a:t>Server brought down, users unable to connect.</a:t>
            </a:r>
            <a:endParaRPr sz="1200">
              <a:solidFill>
                <a:schemeClr val="lt1"/>
              </a:solidFill>
              <a:latin typeface="Proxima Nova"/>
              <a:ea typeface="Proxima Nova"/>
              <a:cs typeface="Proxima Nova"/>
              <a:sym typeface="Proxima Nova"/>
            </a:endParaRPr>
          </a:p>
          <a:p>
            <a:pPr indent="-213359" lvl="0" marL="365760" rtl="0" algn="l">
              <a:lnSpc>
                <a:spcPct val="115000"/>
              </a:lnSpc>
              <a:spcBef>
                <a:spcPts val="0"/>
              </a:spcBef>
              <a:spcAft>
                <a:spcPts val="0"/>
              </a:spcAft>
              <a:buClr>
                <a:schemeClr val="lt1"/>
              </a:buClr>
              <a:buSzPts val="1200"/>
              <a:buFont typeface="Proxima Nova"/>
              <a:buChar char="■"/>
            </a:pPr>
            <a:r>
              <a:rPr lang="en-GB" sz="1200">
                <a:solidFill>
                  <a:schemeClr val="lt1"/>
                </a:solidFill>
                <a:latin typeface="Proxima Nova"/>
                <a:ea typeface="Proxima Nova"/>
                <a:cs typeface="Proxima Nova"/>
                <a:sym typeface="Proxima Nova"/>
              </a:rPr>
              <a:t>Happened multiple times as days went by.</a:t>
            </a:r>
            <a:endParaRPr sz="1200">
              <a:solidFill>
                <a:schemeClr val="lt1"/>
              </a:solidFill>
              <a:latin typeface="Proxima Nova"/>
              <a:ea typeface="Proxima Nova"/>
              <a:cs typeface="Proxima Nova"/>
              <a:sym typeface="Proxima Nova"/>
            </a:endParaRPr>
          </a:p>
        </p:txBody>
      </p:sp>
      <p:cxnSp>
        <p:nvCxnSpPr>
          <p:cNvPr id="144" name="Google Shape;144;p25"/>
          <p:cNvCxnSpPr/>
          <p:nvPr/>
        </p:nvCxnSpPr>
        <p:spPr>
          <a:xfrm>
            <a:off x="462000" y="3645800"/>
            <a:ext cx="6177000" cy="0"/>
          </a:xfrm>
          <a:prstGeom prst="straightConnector1">
            <a:avLst/>
          </a:prstGeom>
          <a:noFill/>
          <a:ln cap="flat" cmpd="sng" w="19050">
            <a:solidFill>
              <a:srgbClr val="0070BD"/>
            </a:solidFill>
            <a:prstDash val="solid"/>
            <a:round/>
            <a:headEnd len="med" w="med" type="none"/>
            <a:tailEnd len="med" w="med" type="none"/>
          </a:ln>
        </p:spPr>
      </p:cxnSp>
      <p:sp>
        <p:nvSpPr>
          <p:cNvPr id="145" name="Google Shape;145;p25"/>
          <p:cNvSpPr txBox="1"/>
          <p:nvPr/>
        </p:nvSpPr>
        <p:spPr>
          <a:xfrm>
            <a:off x="462000" y="3725725"/>
            <a:ext cx="5589300" cy="146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a:solidFill>
                  <a:schemeClr val="lt1"/>
                </a:solidFill>
                <a:latin typeface="Proxima Nova"/>
                <a:ea typeface="Proxima Nova"/>
                <a:cs typeface="Proxima Nova"/>
                <a:sym typeface="Proxima Nova"/>
              </a:rPr>
              <a:t>Some lil detective work</a:t>
            </a:r>
            <a:endParaRPr b="1">
              <a:solidFill>
                <a:schemeClr val="lt1"/>
              </a:solidFill>
              <a:latin typeface="Proxima Nova"/>
              <a:ea typeface="Proxima Nova"/>
              <a:cs typeface="Proxima Nova"/>
              <a:sym typeface="Proxima Nova"/>
            </a:endParaRPr>
          </a:p>
          <a:p>
            <a:pPr indent="-213359" lvl="0" marL="365760" rtl="0" algn="l">
              <a:lnSpc>
                <a:spcPct val="115000"/>
              </a:lnSpc>
              <a:spcBef>
                <a:spcPts val="0"/>
              </a:spcBef>
              <a:spcAft>
                <a:spcPts val="0"/>
              </a:spcAft>
              <a:buClr>
                <a:schemeClr val="lt1"/>
              </a:buClr>
              <a:buSzPts val="1200"/>
              <a:buFont typeface="Proxima Nova"/>
              <a:buChar char="■"/>
            </a:pPr>
            <a:r>
              <a:rPr lang="en-GB" sz="1200">
                <a:solidFill>
                  <a:schemeClr val="lt1"/>
                </a:solidFill>
                <a:latin typeface="Proxima Nova"/>
                <a:ea typeface="Proxima Nova"/>
                <a:cs typeface="Proxima Nova"/>
                <a:sym typeface="Proxima Nova"/>
              </a:rPr>
              <a:t>User tricked to connect to TeamSpeak3, tracked IP to lead location to Pakistan.</a:t>
            </a:r>
            <a:endParaRPr sz="1200">
              <a:solidFill>
                <a:schemeClr val="lt1"/>
              </a:solidFill>
              <a:latin typeface="Proxima Nova"/>
              <a:ea typeface="Proxima Nova"/>
              <a:cs typeface="Proxima Nova"/>
              <a:sym typeface="Proxima Nova"/>
            </a:endParaRPr>
          </a:p>
          <a:p>
            <a:pPr indent="-213359" lvl="0" marL="365760" rtl="0" algn="l">
              <a:lnSpc>
                <a:spcPct val="115000"/>
              </a:lnSpc>
              <a:spcBef>
                <a:spcPts val="0"/>
              </a:spcBef>
              <a:spcAft>
                <a:spcPts val="0"/>
              </a:spcAft>
              <a:buClr>
                <a:schemeClr val="lt1"/>
              </a:buClr>
              <a:buSzPts val="1200"/>
              <a:buFont typeface="Proxima Nova"/>
              <a:buChar char="■"/>
            </a:pPr>
            <a:r>
              <a:rPr lang="en-GB" sz="1200">
                <a:solidFill>
                  <a:schemeClr val="lt1"/>
                </a:solidFill>
                <a:latin typeface="Proxima Nova"/>
                <a:ea typeface="Proxima Nova"/>
                <a:cs typeface="Proxima Nova"/>
                <a:sym typeface="Proxima Nova"/>
              </a:rPr>
              <a:t>User revealed his FaceBook ID as well, only 16/17 year old.</a:t>
            </a:r>
            <a:endParaRPr sz="1200">
              <a:solidFill>
                <a:schemeClr val="lt1"/>
              </a:solidFill>
              <a:latin typeface="Proxima Nova"/>
              <a:ea typeface="Proxima Nova"/>
              <a:cs typeface="Proxima Nova"/>
              <a:sym typeface="Proxima Nova"/>
            </a:endParaRPr>
          </a:p>
          <a:p>
            <a:pPr indent="-213359" lvl="0" marL="365760" rtl="0" algn="l">
              <a:lnSpc>
                <a:spcPct val="115000"/>
              </a:lnSpc>
              <a:spcBef>
                <a:spcPts val="0"/>
              </a:spcBef>
              <a:spcAft>
                <a:spcPts val="0"/>
              </a:spcAft>
              <a:buClr>
                <a:schemeClr val="lt1"/>
              </a:buClr>
              <a:buSzPts val="1200"/>
              <a:buFont typeface="Proxima Nova"/>
              <a:buChar char="■"/>
            </a:pPr>
            <a:r>
              <a:rPr lang="en-GB" sz="1200">
                <a:solidFill>
                  <a:schemeClr val="lt1"/>
                </a:solidFill>
                <a:latin typeface="Proxima Nova"/>
                <a:ea typeface="Proxima Nova"/>
                <a:cs typeface="Proxima Nova"/>
                <a:sym typeface="Proxima Nova"/>
              </a:rPr>
              <a:t>DDoS was of high magnitude, expensive.</a:t>
            </a:r>
            <a:endParaRPr sz="1200">
              <a:solidFill>
                <a:schemeClr val="lt1"/>
              </a:solidFill>
              <a:latin typeface="Proxima Nova"/>
              <a:ea typeface="Proxima Nova"/>
              <a:cs typeface="Proxima Nova"/>
              <a:sym typeface="Proxima Nova"/>
            </a:endParaRPr>
          </a:p>
          <a:p>
            <a:pPr indent="0" lvl="0" marL="457200" rtl="0" algn="l">
              <a:lnSpc>
                <a:spcPct val="115000"/>
              </a:lnSpc>
              <a:spcBef>
                <a:spcPts val="0"/>
              </a:spcBef>
              <a:spcAft>
                <a:spcPts val="0"/>
              </a:spcAft>
              <a:buNone/>
            </a:pPr>
            <a:r>
              <a:t/>
            </a:r>
            <a:endParaRPr sz="1200">
              <a:solidFill>
                <a:schemeClr val="lt1"/>
              </a:solidFill>
              <a:latin typeface="Proxima Nova"/>
              <a:ea typeface="Proxima Nova"/>
              <a:cs typeface="Proxima Nova"/>
              <a:sym typeface="Proxima Nova"/>
            </a:endParaRPr>
          </a:p>
        </p:txBody>
      </p:sp>
      <p:cxnSp>
        <p:nvCxnSpPr>
          <p:cNvPr id="146" name="Google Shape;146;p25"/>
          <p:cNvCxnSpPr/>
          <p:nvPr/>
        </p:nvCxnSpPr>
        <p:spPr>
          <a:xfrm flipH="1" rot="10800000">
            <a:off x="496425" y="5054725"/>
            <a:ext cx="6195600" cy="600"/>
          </a:xfrm>
          <a:prstGeom prst="straightConnector1">
            <a:avLst/>
          </a:prstGeom>
          <a:noFill/>
          <a:ln cap="flat" cmpd="sng" w="19050">
            <a:solidFill>
              <a:srgbClr val="00A3E0"/>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6"/>
          <p:cNvSpPr txBox="1"/>
          <p:nvPr/>
        </p:nvSpPr>
        <p:spPr>
          <a:xfrm>
            <a:off x="545350" y="166475"/>
            <a:ext cx="4380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rgbClr val="003459"/>
                </a:solidFill>
                <a:latin typeface="Proxima Nova"/>
                <a:ea typeface="Proxima Nova"/>
                <a:cs typeface="Proxima Nova"/>
                <a:sym typeface="Proxima Nova"/>
              </a:rPr>
              <a:t>Mitigating the attack</a:t>
            </a:r>
            <a:endParaRPr b="1" sz="2400">
              <a:solidFill>
                <a:srgbClr val="003459"/>
              </a:solidFill>
              <a:latin typeface="Proxima Nova"/>
              <a:ea typeface="Proxima Nova"/>
              <a:cs typeface="Proxima Nova"/>
              <a:sym typeface="Proxima Nova"/>
            </a:endParaRPr>
          </a:p>
        </p:txBody>
      </p:sp>
      <p:sp>
        <p:nvSpPr>
          <p:cNvPr id="152" name="Google Shape;152;p26"/>
          <p:cNvSpPr/>
          <p:nvPr/>
        </p:nvSpPr>
        <p:spPr>
          <a:xfrm>
            <a:off x="311700" y="937825"/>
            <a:ext cx="2069100" cy="1846200"/>
          </a:xfrm>
          <a:prstGeom prst="rect">
            <a:avLst/>
          </a:prstGeom>
          <a:solidFill>
            <a:srgbClr val="A43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6"/>
          <p:cNvSpPr txBox="1"/>
          <p:nvPr/>
        </p:nvSpPr>
        <p:spPr>
          <a:xfrm>
            <a:off x="310896" y="137160"/>
            <a:ext cx="8520600" cy="572700"/>
          </a:xfrm>
          <a:prstGeom prst="rect">
            <a:avLst/>
          </a:prstGeom>
          <a:noFill/>
          <a:ln>
            <a:noFill/>
          </a:ln>
        </p:spPr>
        <p:txBody>
          <a:bodyPr anchorCtr="0" anchor="t" bIns="91550" lIns="91550" spcFirstLastPara="1" rIns="91550" wrap="square" tIns="91550">
            <a:noAutofit/>
          </a:bodyPr>
          <a:lstStyle/>
          <a:p>
            <a:pPr indent="0" lvl="0" marL="0" rtl="0" algn="l">
              <a:spcBef>
                <a:spcPts val="0"/>
              </a:spcBef>
              <a:spcAft>
                <a:spcPts val="0"/>
              </a:spcAft>
              <a:buNone/>
            </a:pPr>
            <a:r>
              <a:t/>
            </a:r>
            <a:endParaRPr b="1" sz="2400">
              <a:solidFill>
                <a:srgbClr val="003459"/>
              </a:solidFill>
              <a:latin typeface="Proxima Nova"/>
              <a:ea typeface="Proxima Nova"/>
              <a:cs typeface="Proxima Nova"/>
              <a:sym typeface="Proxima Nova"/>
            </a:endParaRPr>
          </a:p>
        </p:txBody>
      </p:sp>
      <p:sp>
        <p:nvSpPr>
          <p:cNvPr id="154" name="Google Shape;154;p26"/>
          <p:cNvSpPr/>
          <p:nvPr/>
        </p:nvSpPr>
        <p:spPr>
          <a:xfrm>
            <a:off x="311700" y="937825"/>
            <a:ext cx="2069100" cy="1846200"/>
          </a:xfrm>
          <a:prstGeom prst="rect">
            <a:avLst/>
          </a:prstGeom>
          <a:solidFill>
            <a:srgbClr val="A43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5" name="Google Shape;155;p26"/>
          <p:cNvPicPr preferRelativeResize="0"/>
          <p:nvPr/>
        </p:nvPicPr>
        <p:blipFill>
          <a:blip r:embed="rId3">
            <a:alphaModFix/>
          </a:blip>
          <a:stretch>
            <a:fillRect/>
          </a:stretch>
        </p:blipFill>
        <p:spPr>
          <a:xfrm>
            <a:off x="6003050" y="83175"/>
            <a:ext cx="2657500" cy="2530401"/>
          </a:xfrm>
          <a:prstGeom prst="rect">
            <a:avLst/>
          </a:prstGeom>
          <a:noFill/>
          <a:ln>
            <a:noFill/>
          </a:ln>
        </p:spPr>
      </p:pic>
      <p:sp>
        <p:nvSpPr>
          <p:cNvPr id="156" name="Google Shape;156;p26"/>
          <p:cNvSpPr txBox="1"/>
          <p:nvPr/>
        </p:nvSpPr>
        <p:spPr>
          <a:xfrm>
            <a:off x="454725" y="1056600"/>
            <a:ext cx="166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FFFFFF"/>
                </a:solidFill>
                <a:latin typeface="Proxima Nova"/>
                <a:ea typeface="Proxima Nova"/>
                <a:cs typeface="Proxima Nova"/>
                <a:sym typeface="Proxima Nova"/>
              </a:rPr>
              <a:t>CHANGE VPS </a:t>
            </a:r>
            <a:endParaRPr b="1">
              <a:solidFill>
                <a:srgbClr val="FFFFFF"/>
              </a:solidFill>
              <a:latin typeface="Proxima Nova"/>
              <a:ea typeface="Proxima Nova"/>
              <a:cs typeface="Proxima Nova"/>
              <a:sym typeface="Proxima Nova"/>
            </a:endParaRPr>
          </a:p>
        </p:txBody>
      </p:sp>
      <p:sp>
        <p:nvSpPr>
          <p:cNvPr id="157" name="Google Shape;157;p26"/>
          <p:cNvSpPr txBox="1"/>
          <p:nvPr/>
        </p:nvSpPr>
        <p:spPr>
          <a:xfrm>
            <a:off x="201650" y="1495525"/>
            <a:ext cx="2447700" cy="12006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rgbClr val="FFFFFF"/>
              </a:buClr>
              <a:buSzPts val="1100"/>
              <a:buFont typeface="Proxima Nova"/>
              <a:buChar char="●"/>
            </a:pPr>
            <a:r>
              <a:rPr lang="en-GB" sz="1100">
                <a:solidFill>
                  <a:srgbClr val="FFFFFF"/>
                </a:solidFill>
                <a:latin typeface="Proxima Nova"/>
                <a:ea typeface="Proxima Nova"/>
                <a:cs typeface="Proxima Nova"/>
                <a:sym typeface="Proxima Nova"/>
              </a:rPr>
              <a:t>Tried changing from</a:t>
            </a:r>
            <a:br>
              <a:rPr lang="en-GB" sz="1100">
                <a:solidFill>
                  <a:srgbClr val="FFFFFF"/>
                </a:solidFill>
                <a:latin typeface="Proxima Nova"/>
                <a:ea typeface="Proxima Nova"/>
                <a:cs typeface="Proxima Nova"/>
                <a:sym typeface="Proxima Nova"/>
              </a:rPr>
            </a:br>
            <a:r>
              <a:rPr lang="en-GB" sz="1100">
                <a:solidFill>
                  <a:srgbClr val="FFFFFF"/>
                </a:solidFill>
                <a:latin typeface="Proxima Nova"/>
                <a:ea typeface="Proxima Nova"/>
                <a:cs typeface="Proxima Nova"/>
                <a:sym typeface="Proxima Nova"/>
              </a:rPr>
              <a:t>Cheap VPS to OVH.</a:t>
            </a:r>
            <a:br>
              <a:rPr lang="en-GB" sz="1100">
                <a:solidFill>
                  <a:srgbClr val="FFFFFF"/>
                </a:solidFill>
                <a:latin typeface="Proxima Nova"/>
                <a:ea typeface="Proxima Nova"/>
                <a:cs typeface="Proxima Nova"/>
                <a:sym typeface="Proxima Nova"/>
              </a:rPr>
            </a:br>
            <a:endParaRPr sz="1100">
              <a:solidFill>
                <a:srgbClr val="FFFFFF"/>
              </a:solidFill>
              <a:latin typeface="Proxima Nova"/>
              <a:ea typeface="Proxima Nova"/>
              <a:cs typeface="Proxima Nova"/>
              <a:sym typeface="Proxima Nova"/>
            </a:endParaRPr>
          </a:p>
          <a:p>
            <a:pPr indent="-298450" lvl="0" marL="457200" rtl="0" algn="l">
              <a:spcBef>
                <a:spcPts val="0"/>
              </a:spcBef>
              <a:spcAft>
                <a:spcPts val="0"/>
              </a:spcAft>
              <a:buClr>
                <a:srgbClr val="FFFFFF"/>
              </a:buClr>
              <a:buSzPts val="1100"/>
              <a:buFont typeface="Proxima Nova"/>
              <a:buChar char="●"/>
            </a:pPr>
            <a:r>
              <a:rPr lang="en-GB" sz="1100">
                <a:solidFill>
                  <a:srgbClr val="FFFFFF"/>
                </a:solidFill>
                <a:latin typeface="Proxima Nova"/>
                <a:ea typeface="Proxima Nova"/>
                <a:cs typeface="Proxima Nova"/>
                <a:sym typeface="Proxima Nova"/>
              </a:rPr>
              <a:t>Helped with nothing.</a:t>
            </a:r>
            <a:br>
              <a:rPr lang="en-GB" sz="1100">
                <a:solidFill>
                  <a:srgbClr val="FFFFFF"/>
                </a:solidFill>
                <a:latin typeface="Proxima Nova"/>
                <a:ea typeface="Proxima Nova"/>
                <a:cs typeface="Proxima Nova"/>
                <a:sym typeface="Proxima Nova"/>
              </a:rPr>
            </a:br>
            <a:endParaRPr sz="1100">
              <a:solidFill>
                <a:srgbClr val="FFFFFF"/>
              </a:solidFill>
              <a:latin typeface="Proxima Nova"/>
              <a:ea typeface="Proxima Nova"/>
              <a:cs typeface="Proxima Nova"/>
              <a:sym typeface="Proxima Nova"/>
            </a:endParaRPr>
          </a:p>
          <a:p>
            <a:pPr indent="-298450" lvl="0" marL="457200" rtl="0" algn="l">
              <a:spcBef>
                <a:spcPts val="0"/>
              </a:spcBef>
              <a:spcAft>
                <a:spcPts val="0"/>
              </a:spcAft>
              <a:buClr>
                <a:srgbClr val="FFFFFF"/>
              </a:buClr>
              <a:buSzPts val="1100"/>
              <a:buFont typeface="Proxima Nova"/>
              <a:buChar char="●"/>
            </a:pPr>
            <a:r>
              <a:rPr lang="en-GB" sz="1100">
                <a:solidFill>
                  <a:srgbClr val="FFFFFF"/>
                </a:solidFill>
                <a:latin typeface="Proxima Nova"/>
                <a:ea typeface="Proxima Nova"/>
                <a:cs typeface="Proxima Nova"/>
                <a:sym typeface="Proxima Nova"/>
              </a:rPr>
              <a:t>Costs issue.</a:t>
            </a:r>
            <a:endParaRPr sz="1100">
              <a:solidFill>
                <a:srgbClr val="FFFFFF"/>
              </a:solidFill>
              <a:latin typeface="Proxima Nova"/>
              <a:ea typeface="Proxima Nova"/>
              <a:cs typeface="Proxima Nova"/>
              <a:sym typeface="Proxima Nova"/>
            </a:endParaRPr>
          </a:p>
        </p:txBody>
      </p:sp>
      <p:sp>
        <p:nvSpPr>
          <p:cNvPr id="158" name="Google Shape;158;p26"/>
          <p:cNvSpPr/>
          <p:nvPr/>
        </p:nvSpPr>
        <p:spPr>
          <a:xfrm>
            <a:off x="3350875" y="937825"/>
            <a:ext cx="2069100" cy="1846200"/>
          </a:xfrm>
          <a:prstGeom prst="rect">
            <a:avLst/>
          </a:prstGeom>
          <a:solidFill>
            <a:srgbClr val="EAA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6"/>
          <p:cNvSpPr txBox="1"/>
          <p:nvPr/>
        </p:nvSpPr>
        <p:spPr>
          <a:xfrm>
            <a:off x="3382800" y="1095325"/>
            <a:ext cx="166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FFFFFF"/>
                </a:solidFill>
                <a:latin typeface="Proxima Nova"/>
                <a:ea typeface="Proxima Nova"/>
                <a:cs typeface="Proxima Nova"/>
                <a:sym typeface="Proxima Nova"/>
              </a:rPr>
              <a:t>REVERSE PROXY</a:t>
            </a:r>
            <a:endParaRPr b="1">
              <a:solidFill>
                <a:srgbClr val="FFFFFF"/>
              </a:solidFill>
              <a:latin typeface="Proxima Nova"/>
              <a:ea typeface="Proxima Nova"/>
              <a:cs typeface="Proxima Nova"/>
              <a:sym typeface="Proxima Nova"/>
            </a:endParaRPr>
          </a:p>
        </p:txBody>
      </p:sp>
      <p:sp>
        <p:nvSpPr>
          <p:cNvPr id="160" name="Google Shape;160;p26"/>
          <p:cNvSpPr txBox="1"/>
          <p:nvPr/>
        </p:nvSpPr>
        <p:spPr>
          <a:xfrm>
            <a:off x="3480900" y="1456800"/>
            <a:ext cx="16680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rgbClr val="FFFFFF"/>
                </a:solidFill>
                <a:latin typeface="Proxima Nova"/>
                <a:ea typeface="Proxima Nova"/>
                <a:cs typeface="Proxima Nova"/>
                <a:sym typeface="Proxima Nova"/>
              </a:rPr>
              <a:t>1) Have two servers with same DNS name. </a:t>
            </a:r>
            <a:br>
              <a:rPr lang="en-GB" sz="1100">
                <a:solidFill>
                  <a:srgbClr val="FFFFFF"/>
                </a:solidFill>
                <a:latin typeface="Proxima Nova"/>
                <a:ea typeface="Proxima Nova"/>
                <a:cs typeface="Proxima Nova"/>
                <a:sym typeface="Proxima Nova"/>
              </a:rPr>
            </a:br>
            <a:br>
              <a:rPr lang="en-GB" sz="1100">
                <a:solidFill>
                  <a:srgbClr val="FFFFFF"/>
                </a:solidFill>
                <a:latin typeface="Proxima Nova"/>
                <a:ea typeface="Proxima Nova"/>
                <a:cs typeface="Proxima Nova"/>
                <a:sym typeface="Proxima Nova"/>
              </a:rPr>
            </a:br>
            <a:r>
              <a:rPr lang="en-GB" sz="1100">
                <a:solidFill>
                  <a:srgbClr val="FFFFFF"/>
                </a:solidFill>
                <a:latin typeface="Proxima Nova"/>
                <a:ea typeface="Proxima Nova"/>
                <a:cs typeface="Proxima Nova"/>
                <a:sym typeface="Proxima Nova"/>
              </a:rPr>
              <a:t>2) Have a new server with high bandwidth taking the traffic, route it to main server.</a:t>
            </a:r>
            <a:endParaRPr sz="1100">
              <a:solidFill>
                <a:srgbClr val="FFFFFF"/>
              </a:solidFill>
              <a:latin typeface="Proxima Nova"/>
              <a:ea typeface="Proxima Nova"/>
              <a:cs typeface="Proxima Nova"/>
              <a:sym typeface="Proxima Nova"/>
            </a:endParaRPr>
          </a:p>
        </p:txBody>
      </p:sp>
      <p:pic>
        <p:nvPicPr>
          <p:cNvPr id="161" name="Google Shape;161;p26"/>
          <p:cNvPicPr preferRelativeResize="0"/>
          <p:nvPr/>
        </p:nvPicPr>
        <p:blipFill>
          <a:blip r:embed="rId4">
            <a:alphaModFix/>
          </a:blip>
          <a:stretch>
            <a:fillRect/>
          </a:stretch>
        </p:blipFill>
        <p:spPr>
          <a:xfrm>
            <a:off x="6491725" y="2784025"/>
            <a:ext cx="1957101" cy="1100873"/>
          </a:xfrm>
          <a:prstGeom prst="rect">
            <a:avLst/>
          </a:prstGeom>
          <a:noFill/>
          <a:ln>
            <a:noFill/>
          </a:ln>
        </p:spPr>
      </p:pic>
      <p:sp>
        <p:nvSpPr>
          <p:cNvPr id="162" name="Google Shape;162;p26"/>
          <p:cNvSpPr/>
          <p:nvPr/>
        </p:nvSpPr>
        <p:spPr>
          <a:xfrm>
            <a:off x="311700" y="2944175"/>
            <a:ext cx="2069100" cy="1992900"/>
          </a:xfrm>
          <a:prstGeom prst="rect">
            <a:avLst/>
          </a:prstGeom>
          <a:solidFill>
            <a:srgbClr val="00A3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6"/>
          <p:cNvSpPr txBox="1"/>
          <p:nvPr/>
        </p:nvSpPr>
        <p:spPr>
          <a:xfrm>
            <a:off x="248950" y="2883400"/>
            <a:ext cx="246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FFFFFF"/>
                </a:solidFill>
                <a:latin typeface="Proxima Nova"/>
                <a:ea typeface="Proxima Nova"/>
                <a:cs typeface="Proxima Nova"/>
                <a:sym typeface="Proxima Nova"/>
              </a:rPr>
              <a:t>Manual DDoS protection</a:t>
            </a:r>
            <a:endParaRPr b="1">
              <a:solidFill>
                <a:srgbClr val="FFFFFF"/>
              </a:solidFill>
              <a:latin typeface="Proxima Nova"/>
              <a:ea typeface="Proxima Nova"/>
              <a:cs typeface="Proxima Nova"/>
              <a:sym typeface="Proxima Nova"/>
            </a:endParaRPr>
          </a:p>
        </p:txBody>
      </p:sp>
      <p:sp>
        <p:nvSpPr>
          <p:cNvPr id="164" name="Google Shape;164;p26"/>
          <p:cNvSpPr txBox="1"/>
          <p:nvPr/>
        </p:nvSpPr>
        <p:spPr>
          <a:xfrm>
            <a:off x="310900" y="3145500"/>
            <a:ext cx="18642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rgbClr val="FFFFFF"/>
                </a:solidFill>
                <a:latin typeface="Proxima Nova"/>
                <a:ea typeface="Proxima Nova"/>
                <a:cs typeface="Proxima Nova"/>
                <a:sym typeface="Proxima Nova"/>
              </a:rPr>
              <a:t>1) This protection would be manually enabled/disabled.</a:t>
            </a:r>
            <a:br>
              <a:rPr lang="en-GB" sz="1100">
                <a:solidFill>
                  <a:srgbClr val="FFFFFF"/>
                </a:solidFill>
                <a:latin typeface="Proxima Nova"/>
                <a:ea typeface="Proxima Nova"/>
                <a:cs typeface="Proxima Nova"/>
                <a:sym typeface="Proxima Nova"/>
              </a:rPr>
            </a:br>
            <a:br>
              <a:rPr lang="en-GB" sz="1100">
                <a:solidFill>
                  <a:srgbClr val="FFFFFF"/>
                </a:solidFill>
                <a:latin typeface="Proxima Nova"/>
                <a:ea typeface="Proxima Nova"/>
                <a:cs typeface="Proxima Nova"/>
                <a:sym typeface="Proxima Nova"/>
              </a:rPr>
            </a:br>
            <a:r>
              <a:rPr lang="en-GB" sz="1100">
                <a:solidFill>
                  <a:srgbClr val="FFFFFF"/>
                </a:solidFill>
                <a:latin typeface="Proxima Nova"/>
                <a:ea typeface="Proxima Nova"/>
                <a:cs typeface="Proxima Nova"/>
                <a:sym typeface="Proxima Nova"/>
              </a:rPr>
              <a:t>2) When enabled, it would filter all the incoming traffic. Verify, and then accept connection.</a:t>
            </a:r>
            <a:br>
              <a:rPr lang="en-GB" sz="1100">
                <a:solidFill>
                  <a:srgbClr val="FFFFFF"/>
                </a:solidFill>
                <a:latin typeface="Proxima Nova"/>
                <a:ea typeface="Proxima Nova"/>
                <a:cs typeface="Proxima Nova"/>
                <a:sym typeface="Proxima Nova"/>
              </a:rPr>
            </a:br>
            <a:br>
              <a:rPr lang="en-GB" sz="1100">
                <a:solidFill>
                  <a:srgbClr val="FFFFFF"/>
                </a:solidFill>
                <a:latin typeface="Proxima Nova"/>
                <a:ea typeface="Proxima Nova"/>
                <a:cs typeface="Proxima Nova"/>
                <a:sym typeface="Proxima Nova"/>
              </a:rPr>
            </a:br>
            <a:r>
              <a:rPr lang="en-GB" sz="1100">
                <a:solidFill>
                  <a:srgbClr val="FFFFFF"/>
                </a:solidFill>
                <a:latin typeface="Proxima Nova"/>
                <a:ea typeface="Proxima Nova"/>
                <a:cs typeface="Proxima Nova"/>
                <a:sym typeface="Proxima Nova"/>
              </a:rPr>
              <a:t>3) Trust issues, connection issues</a:t>
            </a:r>
            <a:endParaRPr sz="1100">
              <a:solidFill>
                <a:srgbClr val="FFFFFF"/>
              </a:solidFill>
              <a:latin typeface="Proxima Nova"/>
              <a:ea typeface="Proxima Nova"/>
              <a:cs typeface="Proxima Nova"/>
              <a:sym typeface="Proxima Nova"/>
            </a:endParaRPr>
          </a:p>
        </p:txBody>
      </p:sp>
      <p:sp>
        <p:nvSpPr>
          <p:cNvPr id="165" name="Google Shape;165;p26"/>
          <p:cNvSpPr/>
          <p:nvPr/>
        </p:nvSpPr>
        <p:spPr>
          <a:xfrm>
            <a:off x="3350875" y="2944200"/>
            <a:ext cx="2069100" cy="1992900"/>
          </a:xfrm>
          <a:prstGeom prst="rect">
            <a:avLst/>
          </a:prstGeom>
          <a:solidFill>
            <a:srgbClr val="462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6"/>
          <p:cNvSpPr txBox="1"/>
          <p:nvPr/>
        </p:nvSpPr>
        <p:spPr>
          <a:xfrm>
            <a:off x="3737988" y="2965525"/>
            <a:ext cx="166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FFFFFF"/>
                </a:solidFill>
                <a:latin typeface="Proxima Nova"/>
                <a:ea typeface="Proxima Nova"/>
                <a:cs typeface="Proxima Nova"/>
                <a:sym typeface="Proxima Nova"/>
              </a:rPr>
              <a:t>RANGE BAN</a:t>
            </a:r>
            <a:endParaRPr b="1">
              <a:solidFill>
                <a:srgbClr val="FFFFFF"/>
              </a:solidFill>
              <a:latin typeface="Proxima Nova"/>
              <a:ea typeface="Proxima Nova"/>
              <a:cs typeface="Proxima Nova"/>
              <a:sym typeface="Proxima Nova"/>
            </a:endParaRPr>
          </a:p>
        </p:txBody>
      </p:sp>
      <p:sp>
        <p:nvSpPr>
          <p:cNvPr id="167" name="Google Shape;167;p26"/>
          <p:cNvSpPr txBox="1"/>
          <p:nvPr/>
        </p:nvSpPr>
        <p:spPr>
          <a:xfrm>
            <a:off x="3202050" y="3283600"/>
            <a:ext cx="2189700" cy="13698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rgbClr val="FFFFFF"/>
              </a:buClr>
              <a:buSzPts val="1100"/>
              <a:buFont typeface="Proxima Nova"/>
              <a:buChar char="●"/>
            </a:pPr>
            <a:r>
              <a:rPr lang="en-GB" sz="1100">
                <a:solidFill>
                  <a:srgbClr val="FFFFFF"/>
                </a:solidFill>
                <a:latin typeface="Proxima Nova"/>
                <a:ea typeface="Proxima Nova"/>
                <a:cs typeface="Proxima Nova"/>
                <a:sym typeface="Proxima Nova"/>
              </a:rPr>
              <a:t>Tried to ban all IPs from hacker’s region.</a:t>
            </a:r>
            <a:br>
              <a:rPr lang="en-GB" sz="1100">
                <a:solidFill>
                  <a:srgbClr val="FFFFFF"/>
                </a:solidFill>
                <a:latin typeface="Proxima Nova"/>
                <a:ea typeface="Proxima Nova"/>
                <a:cs typeface="Proxima Nova"/>
                <a:sym typeface="Proxima Nova"/>
              </a:rPr>
            </a:br>
            <a:endParaRPr sz="1100">
              <a:solidFill>
                <a:srgbClr val="FFFFFF"/>
              </a:solidFill>
              <a:latin typeface="Proxima Nova"/>
              <a:ea typeface="Proxima Nova"/>
              <a:cs typeface="Proxima Nova"/>
              <a:sym typeface="Proxima Nova"/>
            </a:endParaRPr>
          </a:p>
          <a:p>
            <a:pPr indent="-298450" lvl="0" marL="457200" rtl="0" algn="l">
              <a:spcBef>
                <a:spcPts val="0"/>
              </a:spcBef>
              <a:spcAft>
                <a:spcPts val="0"/>
              </a:spcAft>
              <a:buClr>
                <a:srgbClr val="FFFFFF"/>
              </a:buClr>
              <a:buSzPts val="1100"/>
              <a:buFont typeface="Proxima Nova"/>
              <a:buChar char="●"/>
            </a:pPr>
            <a:r>
              <a:rPr lang="en-GB" sz="1100">
                <a:solidFill>
                  <a:srgbClr val="FFFFFF"/>
                </a:solidFill>
                <a:latin typeface="Proxima Nova"/>
                <a:ea typeface="Proxima Nova"/>
                <a:cs typeface="Proxima Nova"/>
                <a:sym typeface="Proxima Nova"/>
              </a:rPr>
              <a:t>All bots IPs were from around the world.</a:t>
            </a:r>
            <a:br>
              <a:rPr lang="en-GB" sz="1100">
                <a:solidFill>
                  <a:srgbClr val="FFFFFF"/>
                </a:solidFill>
                <a:latin typeface="Proxima Nova"/>
                <a:ea typeface="Proxima Nova"/>
                <a:cs typeface="Proxima Nova"/>
                <a:sym typeface="Proxima Nova"/>
              </a:rPr>
            </a:br>
            <a:endParaRPr sz="1100">
              <a:solidFill>
                <a:srgbClr val="FFFFFF"/>
              </a:solidFill>
              <a:latin typeface="Proxima Nova"/>
              <a:ea typeface="Proxima Nova"/>
              <a:cs typeface="Proxima Nova"/>
              <a:sym typeface="Proxima Nova"/>
            </a:endParaRPr>
          </a:p>
          <a:p>
            <a:pPr indent="-298450" lvl="0" marL="457200" rtl="0" algn="l">
              <a:spcBef>
                <a:spcPts val="0"/>
              </a:spcBef>
              <a:spcAft>
                <a:spcPts val="0"/>
              </a:spcAft>
              <a:buClr>
                <a:srgbClr val="FFFFFF"/>
              </a:buClr>
              <a:buSzPts val="1100"/>
              <a:buFont typeface="Proxima Nova"/>
              <a:buChar char="●"/>
            </a:pPr>
            <a:r>
              <a:rPr lang="en-GB" sz="1100">
                <a:solidFill>
                  <a:srgbClr val="FFFFFF"/>
                </a:solidFill>
                <a:latin typeface="Proxima Nova"/>
                <a:ea typeface="Proxima Nova"/>
                <a:cs typeface="Proxima Nova"/>
                <a:sym typeface="Proxima Nova"/>
              </a:rPr>
              <a:t>No help with the issue.</a:t>
            </a:r>
            <a:endParaRPr sz="1100">
              <a:solidFill>
                <a:srgbClr val="FFFFFF"/>
              </a:solidFill>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7"/>
          <p:cNvSpPr txBox="1"/>
          <p:nvPr/>
        </p:nvSpPr>
        <p:spPr>
          <a:xfrm>
            <a:off x="126300" y="350175"/>
            <a:ext cx="4794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rgbClr val="003459"/>
                </a:solidFill>
                <a:latin typeface="Proxima Nova"/>
                <a:ea typeface="Proxima Nova"/>
                <a:cs typeface="Proxima Nova"/>
                <a:sym typeface="Proxima Nova"/>
              </a:rPr>
              <a:t>Effects of the DDoS attacks</a:t>
            </a:r>
            <a:endParaRPr b="1" sz="2400">
              <a:solidFill>
                <a:srgbClr val="003459"/>
              </a:solidFill>
              <a:latin typeface="Proxima Nova"/>
              <a:ea typeface="Proxima Nova"/>
              <a:cs typeface="Proxima Nova"/>
              <a:sym typeface="Proxima Nova"/>
            </a:endParaRPr>
          </a:p>
        </p:txBody>
      </p:sp>
      <p:sp>
        <p:nvSpPr>
          <p:cNvPr id="173" name="Google Shape;173;p27"/>
          <p:cNvSpPr txBox="1"/>
          <p:nvPr/>
        </p:nvSpPr>
        <p:spPr>
          <a:xfrm>
            <a:off x="393500" y="1042175"/>
            <a:ext cx="6220200" cy="36480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0070BD"/>
              </a:buClr>
              <a:buSzPts val="1800"/>
              <a:buFont typeface="Proxima Nova"/>
              <a:buChar char="■"/>
            </a:pPr>
            <a:r>
              <a:rPr lang="en-GB" sz="1800">
                <a:solidFill>
                  <a:srgbClr val="0070BD"/>
                </a:solidFill>
                <a:latin typeface="Proxima Nova"/>
                <a:ea typeface="Proxima Nova"/>
                <a:cs typeface="Proxima Nova"/>
                <a:sym typeface="Proxima Nova"/>
              </a:rPr>
              <a:t>Could not afford expensive DDoS</a:t>
            </a:r>
            <a:br>
              <a:rPr lang="en-GB" sz="1800">
                <a:solidFill>
                  <a:srgbClr val="0070BD"/>
                </a:solidFill>
                <a:latin typeface="Proxima Nova"/>
                <a:ea typeface="Proxima Nova"/>
                <a:cs typeface="Proxima Nova"/>
                <a:sym typeface="Proxima Nova"/>
              </a:rPr>
            </a:br>
            <a:r>
              <a:rPr lang="en-GB" sz="1800">
                <a:solidFill>
                  <a:srgbClr val="0070BD"/>
                </a:solidFill>
                <a:latin typeface="Proxima Nova"/>
                <a:ea typeface="Proxima Nova"/>
                <a:cs typeface="Proxima Nova"/>
                <a:sym typeface="Proxima Nova"/>
              </a:rPr>
              <a:t>Protection</a:t>
            </a:r>
            <a:endParaRPr sz="1800">
              <a:solidFill>
                <a:srgbClr val="0070BD"/>
              </a:solidFill>
              <a:latin typeface="Proxima Nova"/>
              <a:ea typeface="Proxima Nova"/>
              <a:cs typeface="Proxima Nova"/>
              <a:sym typeface="Proxima Nova"/>
            </a:endParaRPr>
          </a:p>
          <a:p>
            <a:pPr indent="0" lvl="0" marL="457200" rtl="0" algn="l">
              <a:lnSpc>
                <a:spcPct val="115000"/>
              </a:lnSpc>
              <a:spcBef>
                <a:spcPts val="0"/>
              </a:spcBef>
              <a:spcAft>
                <a:spcPts val="0"/>
              </a:spcAft>
              <a:buNone/>
            </a:pPr>
            <a:r>
              <a:t/>
            </a:r>
            <a:endParaRPr sz="1800">
              <a:solidFill>
                <a:srgbClr val="0070BD"/>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0070BD"/>
              </a:buClr>
              <a:buSzPts val="1800"/>
              <a:buFont typeface="Proxima Nova"/>
              <a:buChar char="■"/>
            </a:pPr>
            <a:r>
              <a:rPr lang="en-GB" sz="1800">
                <a:solidFill>
                  <a:srgbClr val="0070BD"/>
                </a:solidFill>
                <a:latin typeface="Proxima Nova"/>
                <a:ea typeface="Proxima Nova"/>
                <a:cs typeface="Proxima Nova"/>
                <a:sym typeface="Proxima Nova"/>
              </a:rPr>
              <a:t>Had to listen in to hacker’s demands.</a:t>
            </a:r>
            <a:endParaRPr sz="1800">
              <a:solidFill>
                <a:srgbClr val="0070BD"/>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800">
              <a:solidFill>
                <a:srgbClr val="0070BD"/>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0070BD"/>
              </a:buClr>
              <a:buSzPts val="1800"/>
              <a:buFont typeface="Proxima Nova"/>
              <a:buChar char="■"/>
            </a:pPr>
            <a:r>
              <a:rPr lang="en-GB" sz="1800">
                <a:solidFill>
                  <a:srgbClr val="0070BD"/>
                </a:solidFill>
                <a:latin typeface="Proxima Nova"/>
                <a:ea typeface="Proxima Nova"/>
                <a:cs typeface="Proxima Nova"/>
                <a:sym typeface="Proxima Nova"/>
              </a:rPr>
              <a:t>Players got irritated with constant</a:t>
            </a:r>
            <a:br>
              <a:rPr lang="en-GB" sz="1800">
                <a:solidFill>
                  <a:srgbClr val="0070BD"/>
                </a:solidFill>
                <a:latin typeface="Proxima Nova"/>
                <a:ea typeface="Proxima Nova"/>
                <a:cs typeface="Proxima Nova"/>
                <a:sym typeface="Proxima Nova"/>
              </a:rPr>
            </a:br>
            <a:r>
              <a:rPr lang="en-GB" sz="1800">
                <a:solidFill>
                  <a:srgbClr val="0070BD"/>
                </a:solidFill>
                <a:latin typeface="Proxima Nova"/>
                <a:ea typeface="Proxima Nova"/>
                <a:cs typeface="Proxima Nova"/>
                <a:sym typeface="Proxima Nova"/>
              </a:rPr>
              <a:t>Connections issues.</a:t>
            </a:r>
            <a:endParaRPr sz="1800">
              <a:solidFill>
                <a:srgbClr val="0070BD"/>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800">
              <a:solidFill>
                <a:srgbClr val="0070BD"/>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0070BD"/>
              </a:buClr>
              <a:buSzPts val="1800"/>
              <a:buFont typeface="Proxima Nova"/>
              <a:buChar char="■"/>
            </a:pPr>
            <a:r>
              <a:rPr lang="en-GB" sz="1800">
                <a:solidFill>
                  <a:srgbClr val="0070BD"/>
                </a:solidFill>
                <a:latin typeface="Proxima Nova"/>
                <a:ea typeface="Proxima Nova"/>
                <a:cs typeface="Proxima Nova"/>
                <a:sym typeface="Proxima Nova"/>
              </a:rPr>
              <a:t>Playerbase went down from an average of 120 players at peak time daily to</a:t>
            </a:r>
            <a:endParaRPr sz="1800">
              <a:solidFill>
                <a:srgbClr val="0070BD"/>
              </a:solidFill>
              <a:latin typeface="Proxima Nova"/>
              <a:ea typeface="Proxima Nova"/>
              <a:cs typeface="Proxima Nova"/>
              <a:sym typeface="Proxima Nova"/>
            </a:endParaRPr>
          </a:p>
          <a:p>
            <a:pPr indent="0" lvl="0" marL="457200" rtl="0" algn="l">
              <a:lnSpc>
                <a:spcPct val="115000"/>
              </a:lnSpc>
              <a:spcBef>
                <a:spcPts val="0"/>
              </a:spcBef>
              <a:spcAft>
                <a:spcPts val="0"/>
              </a:spcAft>
              <a:buNone/>
            </a:pPr>
            <a:r>
              <a:rPr lang="en-GB" sz="1800">
                <a:solidFill>
                  <a:srgbClr val="0070BD"/>
                </a:solidFill>
                <a:latin typeface="Proxima Nova"/>
                <a:ea typeface="Proxima Nova"/>
                <a:cs typeface="Proxima Nova"/>
                <a:sym typeface="Proxima Nova"/>
              </a:rPr>
              <a:t>40, even 20 at times.</a:t>
            </a:r>
            <a:endParaRPr sz="1800">
              <a:solidFill>
                <a:srgbClr val="0070BD"/>
              </a:solidFill>
              <a:latin typeface="Proxima Nova"/>
              <a:ea typeface="Proxima Nova"/>
              <a:cs typeface="Proxima Nova"/>
              <a:sym typeface="Proxima Nova"/>
            </a:endParaRPr>
          </a:p>
        </p:txBody>
      </p:sp>
      <p:pic>
        <p:nvPicPr>
          <p:cNvPr id="174" name="Google Shape;174;p27"/>
          <p:cNvPicPr preferRelativeResize="0"/>
          <p:nvPr/>
        </p:nvPicPr>
        <p:blipFill>
          <a:blip r:embed="rId3">
            <a:alphaModFix/>
          </a:blip>
          <a:stretch>
            <a:fillRect/>
          </a:stretch>
        </p:blipFill>
        <p:spPr>
          <a:xfrm>
            <a:off x="4745275" y="779075"/>
            <a:ext cx="3866276" cy="2294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78" name="Shape 178"/>
        <p:cNvGrpSpPr/>
        <p:nvPr/>
      </p:nvGrpSpPr>
      <p:grpSpPr>
        <a:xfrm>
          <a:off x="0" y="0"/>
          <a:ext cx="0" cy="0"/>
          <a:chOff x="0" y="0"/>
          <a:chExt cx="0" cy="0"/>
        </a:xfrm>
      </p:grpSpPr>
      <p:sp>
        <p:nvSpPr>
          <p:cNvPr id="179" name="Google Shape;179;p28"/>
          <p:cNvSpPr txBox="1"/>
          <p:nvPr/>
        </p:nvSpPr>
        <p:spPr>
          <a:xfrm>
            <a:off x="338700" y="20378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800">
                <a:solidFill>
                  <a:schemeClr val="lt1"/>
                </a:solidFill>
                <a:latin typeface="Proxima Nova"/>
                <a:ea typeface="Proxima Nova"/>
                <a:cs typeface="Proxima Nova"/>
                <a:sym typeface="Proxima Nova"/>
              </a:rPr>
              <a:t>Root-Causing </a:t>
            </a:r>
            <a:endParaRPr b="1" sz="2800">
              <a:solidFill>
                <a:schemeClr val="lt1"/>
              </a:solidFill>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9"/>
          <p:cNvSpPr/>
          <p:nvPr/>
        </p:nvSpPr>
        <p:spPr>
          <a:xfrm>
            <a:off x="77825" y="77188"/>
            <a:ext cx="9153600" cy="5143500"/>
          </a:xfrm>
          <a:prstGeom prst="rect">
            <a:avLst/>
          </a:prstGeom>
          <a:solidFill>
            <a:srgbClr val="462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9"/>
          <p:cNvSpPr txBox="1"/>
          <p:nvPr/>
        </p:nvSpPr>
        <p:spPr>
          <a:xfrm>
            <a:off x="304943" y="459363"/>
            <a:ext cx="3066300" cy="96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400">
                <a:solidFill>
                  <a:srgbClr val="00A3E0"/>
                </a:solidFill>
                <a:latin typeface="Proxima Nova"/>
                <a:ea typeface="Proxima Nova"/>
                <a:cs typeface="Proxima Nova"/>
                <a:sym typeface="Proxima Nova"/>
              </a:rPr>
              <a:t>Finding Clues</a:t>
            </a:r>
            <a:endParaRPr b="1" sz="2400">
              <a:solidFill>
                <a:srgbClr val="00A3E0"/>
              </a:solidFill>
              <a:latin typeface="Proxima Nova"/>
              <a:ea typeface="Proxima Nova"/>
              <a:cs typeface="Proxima Nova"/>
              <a:sym typeface="Proxima Nova"/>
            </a:endParaRPr>
          </a:p>
        </p:txBody>
      </p:sp>
      <p:sp>
        <p:nvSpPr>
          <p:cNvPr id="186" name="Google Shape;186;p29"/>
          <p:cNvSpPr txBox="1"/>
          <p:nvPr/>
        </p:nvSpPr>
        <p:spPr>
          <a:xfrm>
            <a:off x="304950" y="1079300"/>
            <a:ext cx="44568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FFFF"/>
              </a:buClr>
              <a:buSzPts val="1400"/>
              <a:buFont typeface="Proxima Nova"/>
              <a:buChar char="●"/>
            </a:pPr>
            <a:r>
              <a:rPr lang="en-GB">
                <a:solidFill>
                  <a:srgbClr val="FFFFFF"/>
                </a:solidFill>
                <a:latin typeface="Proxima Nova"/>
                <a:ea typeface="Proxima Nova"/>
                <a:cs typeface="Proxima Nova"/>
                <a:sym typeface="Proxima Nova"/>
              </a:rPr>
              <a:t>TCP would have been safer, having less effect.</a:t>
            </a:r>
            <a:endParaRPr>
              <a:solidFill>
                <a:srgbClr val="FFFFFF"/>
              </a:solidFill>
              <a:latin typeface="Proxima Nova"/>
              <a:ea typeface="Proxima Nova"/>
              <a:cs typeface="Proxima Nova"/>
              <a:sym typeface="Proxima Nova"/>
            </a:endParaRPr>
          </a:p>
          <a:p>
            <a:pPr indent="0" lvl="0" marL="457200" rtl="0" algn="l">
              <a:spcBef>
                <a:spcPts val="0"/>
              </a:spcBef>
              <a:spcAft>
                <a:spcPts val="0"/>
              </a:spcAft>
              <a:buNone/>
            </a:pPr>
            <a:r>
              <a:t/>
            </a:r>
            <a:endParaRPr>
              <a:solidFill>
                <a:srgbClr val="FFFFFF"/>
              </a:solidFill>
              <a:latin typeface="Proxima Nova"/>
              <a:ea typeface="Proxima Nova"/>
              <a:cs typeface="Proxima Nova"/>
              <a:sym typeface="Proxima Nova"/>
            </a:endParaRPr>
          </a:p>
          <a:p>
            <a:pPr indent="-317500" lvl="0" marL="457200" rtl="0" algn="l">
              <a:spcBef>
                <a:spcPts val="0"/>
              </a:spcBef>
              <a:spcAft>
                <a:spcPts val="0"/>
              </a:spcAft>
              <a:buClr>
                <a:srgbClr val="FFFFFF"/>
              </a:buClr>
              <a:buSzPts val="1400"/>
              <a:buFont typeface="Proxima Nova"/>
              <a:buChar char="●"/>
            </a:pPr>
            <a:r>
              <a:rPr lang="en-GB">
                <a:solidFill>
                  <a:srgbClr val="FFFFFF"/>
                </a:solidFill>
                <a:latin typeface="Proxima Nova"/>
                <a:ea typeface="Proxima Nova"/>
                <a:cs typeface="Proxima Nova"/>
                <a:sym typeface="Proxima Nova"/>
              </a:rPr>
              <a:t>Finding Root Cause began now.</a:t>
            </a:r>
            <a:br>
              <a:rPr lang="en-GB">
                <a:solidFill>
                  <a:srgbClr val="FFFFFF"/>
                </a:solidFill>
                <a:latin typeface="Proxima Nova"/>
                <a:ea typeface="Proxima Nova"/>
                <a:cs typeface="Proxima Nova"/>
                <a:sym typeface="Proxima Nova"/>
              </a:rPr>
            </a:br>
            <a:br>
              <a:rPr lang="en-GB">
                <a:solidFill>
                  <a:srgbClr val="FFFFFF"/>
                </a:solidFill>
                <a:latin typeface="Proxima Nova"/>
                <a:ea typeface="Proxima Nova"/>
                <a:cs typeface="Proxima Nova"/>
                <a:sym typeface="Proxima Nova"/>
              </a:rPr>
            </a:br>
            <a:endParaRPr>
              <a:solidFill>
                <a:srgbClr val="FFFFFF"/>
              </a:solidFill>
              <a:latin typeface="Proxima Nova"/>
              <a:ea typeface="Proxima Nova"/>
              <a:cs typeface="Proxima Nova"/>
              <a:sym typeface="Proxima Nova"/>
            </a:endParaRPr>
          </a:p>
        </p:txBody>
      </p:sp>
      <p:pic>
        <p:nvPicPr>
          <p:cNvPr id="187" name="Google Shape;187;p29"/>
          <p:cNvPicPr preferRelativeResize="0"/>
          <p:nvPr/>
        </p:nvPicPr>
        <p:blipFill>
          <a:blip r:embed="rId3">
            <a:alphaModFix/>
          </a:blip>
          <a:stretch>
            <a:fillRect/>
          </a:stretch>
        </p:blipFill>
        <p:spPr>
          <a:xfrm>
            <a:off x="304950" y="2116900"/>
            <a:ext cx="3957851" cy="2721925"/>
          </a:xfrm>
          <a:prstGeom prst="rect">
            <a:avLst/>
          </a:prstGeom>
          <a:noFill/>
          <a:ln>
            <a:noFill/>
          </a:ln>
        </p:spPr>
      </p:pic>
      <p:sp>
        <p:nvSpPr>
          <p:cNvPr id="188" name="Google Shape;188;p29"/>
          <p:cNvSpPr txBox="1"/>
          <p:nvPr/>
        </p:nvSpPr>
        <p:spPr>
          <a:xfrm>
            <a:off x="4668650" y="2303225"/>
            <a:ext cx="40230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FFFF"/>
              </a:buClr>
              <a:buSzPts val="1400"/>
              <a:buFont typeface="Proxima Nova"/>
              <a:buAutoNum type="arabicPeriod"/>
            </a:pPr>
            <a:r>
              <a:rPr lang="en-GB">
                <a:solidFill>
                  <a:srgbClr val="FFFFFF"/>
                </a:solidFill>
                <a:latin typeface="Proxima Nova"/>
                <a:ea typeface="Proxima Nova"/>
                <a:cs typeface="Proxima Nova"/>
                <a:sym typeface="Proxima Nova"/>
              </a:rPr>
              <a:t>Game server, websites and forums all shared the same DNS name. Different providers.</a:t>
            </a:r>
            <a:br>
              <a:rPr lang="en-GB">
                <a:solidFill>
                  <a:srgbClr val="FFFFFF"/>
                </a:solidFill>
                <a:latin typeface="Proxima Nova"/>
                <a:ea typeface="Proxima Nova"/>
                <a:cs typeface="Proxima Nova"/>
                <a:sym typeface="Proxima Nova"/>
              </a:rPr>
            </a:br>
            <a:endParaRPr>
              <a:solidFill>
                <a:srgbClr val="FFFFFF"/>
              </a:solidFill>
              <a:latin typeface="Proxima Nova"/>
              <a:ea typeface="Proxima Nova"/>
              <a:cs typeface="Proxima Nova"/>
              <a:sym typeface="Proxima Nova"/>
            </a:endParaRPr>
          </a:p>
          <a:p>
            <a:pPr indent="-317500" lvl="0" marL="457200" rtl="0" algn="l">
              <a:spcBef>
                <a:spcPts val="0"/>
              </a:spcBef>
              <a:spcAft>
                <a:spcPts val="0"/>
              </a:spcAft>
              <a:buClr>
                <a:srgbClr val="FFFFFF"/>
              </a:buClr>
              <a:buSzPts val="1400"/>
              <a:buFont typeface="Proxima Nova"/>
              <a:buAutoNum type="arabicPeriod"/>
            </a:pPr>
            <a:r>
              <a:rPr lang="en-GB">
                <a:solidFill>
                  <a:srgbClr val="FFFFFF"/>
                </a:solidFill>
                <a:latin typeface="Proxima Nova"/>
                <a:ea typeface="Proxima Nova"/>
                <a:cs typeface="Proxima Nova"/>
                <a:sym typeface="Proxima Nova"/>
              </a:rPr>
              <a:t>During the attack, website and forums were slow but not down.</a:t>
            </a:r>
            <a:br>
              <a:rPr lang="en-GB">
                <a:solidFill>
                  <a:srgbClr val="FFFFFF"/>
                </a:solidFill>
                <a:latin typeface="Proxima Nova"/>
                <a:ea typeface="Proxima Nova"/>
                <a:cs typeface="Proxima Nova"/>
                <a:sym typeface="Proxima Nova"/>
              </a:rPr>
            </a:br>
            <a:endParaRPr>
              <a:solidFill>
                <a:srgbClr val="FFFFFF"/>
              </a:solidFill>
              <a:latin typeface="Proxima Nova"/>
              <a:ea typeface="Proxima Nova"/>
              <a:cs typeface="Proxima Nova"/>
              <a:sym typeface="Proxima Nova"/>
            </a:endParaRPr>
          </a:p>
          <a:p>
            <a:pPr indent="-317500" lvl="0" marL="457200" rtl="0" algn="l">
              <a:spcBef>
                <a:spcPts val="0"/>
              </a:spcBef>
              <a:spcAft>
                <a:spcPts val="0"/>
              </a:spcAft>
              <a:buClr>
                <a:srgbClr val="FFFFFF"/>
              </a:buClr>
              <a:buSzPts val="1400"/>
              <a:buFont typeface="Proxima Nova"/>
              <a:buAutoNum type="arabicPeriod"/>
            </a:pPr>
            <a:r>
              <a:rPr lang="en-GB">
                <a:solidFill>
                  <a:srgbClr val="FFFFFF"/>
                </a:solidFill>
                <a:latin typeface="Proxima Nova"/>
                <a:ea typeface="Proxima Nova"/>
                <a:cs typeface="Proxima Nova"/>
                <a:sym typeface="Proxima Nova"/>
              </a:rPr>
              <a:t>Websites/forums used TCP but with even minimal DDoS protection.</a:t>
            </a:r>
            <a:br>
              <a:rPr lang="en-GB">
                <a:solidFill>
                  <a:srgbClr val="FFFFFF"/>
                </a:solidFill>
                <a:latin typeface="Proxima Nova"/>
                <a:ea typeface="Proxima Nova"/>
                <a:cs typeface="Proxima Nova"/>
                <a:sym typeface="Proxima Nova"/>
              </a:rPr>
            </a:br>
            <a:endParaRPr>
              <a:solidFill>
                <a:srgbClr val="FFFFFF"/>
              </a:solidFill>
              <a:latin typeface="Proxima Nova"/>
              <a:ea typeface="Proxima Nova"/>
              <a:cs typeface="Proxima Nova"/>
              <a:sym typeface="Proxima Nova"/>
            </a:endParaRPr>
          </a:p>
          <a:p>
            <a:pPr indent="-317500" lvl="0" marL="457200" rtl="0" algn="l">
              <a:spcBef>
                <a:spcPts val="0"/>
              </a:spcBef>
              <a:spcAft>
                <a:spcPts val="0"/>
              </a:spcAft>
              <a:buClr>
                <a:srgbClr val="FFFFFF"/>
              </a:buClr>
              <a:buSzPts val="1400"/>
              <a:buFont typeface="Proxima Nova"/>
              <a:buAutoNum type="arabicPeriod"/>
            </a:pPr>
            <a:r>
              <a:rPr b="1" lang="en-GB">
                <a:solidFill>
                  <a:srgbClr val="FFFFFF"/>
                </a:solidFill>
                <a:latin typeface="Proxima Nova"/>
                <a:ea typeface="Proxima Nova"/>
                <a:cs typeface="Proxima Nova"/>
                <a:sym typeface="Proxima Nova"/>
              </a:rPr>
              <a:t>TS3 used same IP address as game-server but wasn’t affected.</a:t>
            </a:r>
            <a:endParaRPr b="1">
              <a:solidFill>
                <a:srgbClr val="FFFFFF"/>
              </a:solidFill>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0"/>
          <p:cNvSpPr/>
          <p:nvPr/>
        </p:nvSpPr>
        <p:spPr>
          <a:xfrm>
            <a:off x="0" y="0"/>
            <a:ext cx="9162900" cy="5143500"/>
          </a:xfrm>
          <a:prstGeom prst="rect">
            <a:avLst/>
          </a:prstGeom>
          <a:solidFill>
            <a:srgbClr val="B5166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EAAA00"/>
              </a:solidFill>
            </a:endParaRPr>
          </a:p>
        </p:txBody>
      </p:sp>
      <p:sp>
        <p:nvSpPr>
          <p:cNvPr id="194" name="Google Shape;194;p30"/>
          <p:cNvSpPr txBox="1"/>
          <p:nvPr/>
        </p:nvSpPr>
        <p:spPr>
          <a:xfrm flipH="1">
            <a:off x="429768" y="595063"/>
            <a:ext cx="3855600" cy="5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FFFFFF"/>
                </a:solidFill>
                <a:latin typeface="Proxima Nova"/>
                <a:ea typeface="Proxima Nova"/>
                <a:cs typeface="Proxima Nova"/>
                <a:sym typeface="Proxima Nova"/>
              </a:rPr>
              <a:t>Port lead it to all!</a:t>
            </a:r>
            <a:endParaRPr b="1" sz="2200">
              <a:solidFill>
                <a:srgbClr val="FFFFFF"/>
              </a:solidFill>
              <a:latin typeface="Proxima Nova"/>
              <a:ea typeface="Proxima Nova"/>
              <a:cs typeface="Proxima Nova"/>
              <a:sym typeface="Proxima Nova"/>
            </a:endParaRPr>
          </a:p>
        </p:txBody>
      </p:sp>
      <p:sp>
        <p:nvSpPr>
          <p:cNvPr id="195" name="Google Shape;195;p30"/>
          <p:cNvSpPr txBox="1"/>
          <p:nvPr/>
        </p:nvSpPr>
        <p:spPr>
          <a:xfrm>
            <a:off x="429781" y="245875"/>
            <a:ext cx="3099600" cy="27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3459"/>
              </a:buClr>
              <a:buSzPts val="1100"/>
              <a:buFont typeface="Arial"/>
              <a:buNone/>
            </a:pPr>
            <a:r>
              <a:rPr b="1" lang="en-GB" sz="1300">
                <a:solidFill>
                  <a:srgbClr val="EAAA00"/>
                </a:solidFill>
                <a:latin typeface="Proxima Nova"/>
                <a:ea typeface="Proxima Nova"/>
                <a:cs typeface="Proxima Nova"/>
                <a:sym typeface="Proxima Nova"/>
              </a:rPr>
              <a:t>(KINDA) SOLUTION TIME!</a:t>
            </a:r>
            <a:endParaRPr b="1">
              <a:solidFill>
                <a:srgbClr val="EAAA00"/>
              </a:solidFill>
              <a:latin typeface="Proxima Nova"/>
              <a:ea typeface="Proxima Nova"/>
              <a:cs typeface="Proxima Nova"/>
              <a:sym typeface="Proxima Nova"/>
            </a:endParaRPr>
          </a:p>
        </p:txBody>
      </p:sp>
      <p:sp>
        <p:nvSpPr>
          <p:cNvPr id="196" name="Google Shape;196;p30"/>
          <p:cNvSpPr/>
          <p:nvPr/>
        </p:nvSpPr>
        <p:spPr>
          <a:xfrm>
            <a:off x="1948175" y="1288775"/>
            <a:ext cx="5526300" cy="986100"/>
          </a:xfrm>
          <a:prstGeom prst="rect">
            <a:avLst/>
          </a:prstGeom>
          <a:solidFill>
            <a:srgbClr val="0034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rPr>
              <a:t>192.168.1.1:</a:t>
            </a:r>
            <a:r>
              <a:rPr b="1" lang="en-GB" sz="1000">
                <a:solidFill>
                  <a:srgbClr val="FFFFFF"/>
                </a:solidFill>
              </a:rPr>
              <a:t>10011 - </a:t>
            </a:r>
            <a:r>
              <a:rPr lang="en-GB" sz="1000">
                <a:solidFill>
                  <a:srgbClr val="EAAA00"/>
                </a:solidFill>
              </a:rPr>
              <a:t>TeamSpeak3 Port (TCP) </a:t>
            </a:r>
            <a:r>
              <a:rPr lang="en-GB" sz="1000">
                <a:solidFill>
                  <a:srgbClr val="00FF00"/>
                </a:solidFill>
              </a:rPr>
              <a:t>(Required)</a:t>
            </a:r>
            <a:r>
              <a:rPr lang="en-GB" sz="1000">
                <a:solidFill>
                  <a:srgbClr val="EAAA00"/>
                </a:solidFill>
              </a:rPr>
              <a:t> (Open)</a:t>
            </a:r>
            <a:br>
              <a:rPr lang="en-GB" sz="1000">
                <a:solidFill>
                  <a:srgbClr val="EAAA00"/>
                </a:solidFill>
              </a:rPr>
            </a:br>
            <a:endParaRPr sz="1000">
              <a:solidFill>
                <a:srgbClr val="EAAA00"/>
              </a:solidFill>
            </a:endParaRPr>
          </a:p>
          <a:p>
            <a:pPr indent="0" lvl="0" marL="0" rtl="0" algn="ctr">
              <a:spcBef>
                <a:spcPts val="0"/>
              </a:spcBef>
              <a:spcAft>
                <a:spcPts val="0"/>
              </a:spcAft>
              <a:buNone/>
            </a:pPr>
            <a:r>
              <a:rPr lang="en-GB" sz="1000">
                <a:solidFill>
                  <a:srgbClr val="FFFFFF"/>
                </a:solidFill>
              </a:rPr>
              <a:t>192.168.1.1:</a:t>
            </a:r>
            <a:r>
              <a:rPr b="1" lang="en-GB" sz="1000">
                <a:solidFill>
                  <a:srgbClr val="FFFFFF"/>
                </a:solidFill>
              </a:rPr>
              <a:t>7777 - </a:t>
            </a:r>
            <a:r>
              <a:rPr lang="en-GB" sz="1000">
                <a:solidFill>
                  <a:srgbClr val="EAAA00"/>
                </a:solidFill>
              </a:rPr>
              <a:t>Game Server Port (UDP) </a:t>
            </a:r>
            <a:r>
              <a:rPr lang="en-GB" sz="1000">
                <a:solidFill>
                  <a:srgbClr val="00FF00"/>
                </a:solidFill>
              </a:rPr>
              <a:t>(Required)</a:t>
            </a:r>
            <a:r>
              <a:rPr lang="en-GB" sz="1000">
                <a:solidFill>
                  <a:srgbClr val="EAAA00"/>
                </a:solidFill>
              </a:rPr>
              <a:t> (Open) (DDoS protected)</a:t>
            </a:r>
            <a:endParaRPr sz="1000">
              <a:solidFill>
                <a:srgbClr val="EAAA00"/>
              </a:solidFill>
            </a:endParaRPr>
          </a:p>
          <a:p>
            <a:pPr indent="0" lvl="0" marL="0" rtl="0" algn="ctr">
              <a:spcBef>
                <a:spcPts val="0"/>
              </a:spcBef>
              <a:spcAft>
                <a:spcPts val="0"/>
              </a:spcAft>
              <a:buNone/>
            </a:pPr>
            <a:r>
              <a:t/>
            </a:r>
            <a:endParaRPr sz="1000">
              <a:solidFill>
                <a:srgbClr val="EAAA00"/>
              </a:solidFill>
            </a:endParaRPr>
          </a:p>
          <a:p>
            <a:pPr indent="0" lvl="0" marL="0" rtl="0" algn="ctr">
              <a:spcBef>
                <a:spcPts val="0"/>
              </a:spcBef>
              <a:spcAft>
                <a:spcPts val="0"/>
              </a:spcAft>
              <a:buNone/>
            </a:pPr>
            <a:r>
              <a:rPr lang="en-GB" sz="1000">
                <a:solidFill>
                  <a:srgbClr val="FFFFFF"/>
                </a:solidFill>
              </a:rPr>
              <a:t>192.168.1.1:</a:t>
            </a:r>
            <a:r>
              <a:rPr b="1" lang="en-GB" sz="1000">
                <a:solidFill>
                  <a:srgbClr val="FF0000"/>
                </a:solidFill>
              </a:rPr>
              <a:t>7778</a:t>
            </a:r>
            <a:r>
              <a:rPr b="1" lang="en-GB" sz="1000">
                <a:solidFill>
                  <a:srgbClr val="FFFFFF"/>
                </a:solidFill>
              </a:rPr>
              <a:t> - </a:t>
            </a:r>
            <a:r>
              <a:rPr lang="en-GB" sz="1000">
                <a:solidFill>
                  <a:srgbClr val="EAAA00"/>
                </a:solidFill>
              </a:rPr>
              <a:t>Game Server Port (UDP) </a:t>
            </a:r>
            <a:r>
              <a:rPr lang="en-GB" sz="1000">
                <a:solidFill>
                  <a:srgbClr val="FF0000"/>
                </a:solidFill>
              </a:rPr>
              <a:t>(Not Required) </a:t>
            </a:r>
            <a:r>
              <a:rPr b="1" lang="en-GB" sz="1000">
                <a:solidFill>
                  <a:srgbClr val="EAAA00"/>
                </a:solidFill>
              </a:rPr>
              <a:t>(Open) !!!!</a:t>
            </a:r>
            <a:endParaRPr b="1" sz="1000">
              <a:solidFill>
                <a:srgbClr val="FF0000"/>
              </a:solidFill>
            </a:endParaRPr>
          </a:p>
          <a:p>
            <a:pPr indent="0" lvl="0" marL="0" rtl="0" algn="ctr">
              <a:spcBef>
                <a:spcPts val="0"/>
              </a:spcBef>
              <a:spcAft>
                <a:spcPts val="0"/>
              </a:spcAft>
              <a:buNone/>
            </a:pPr>
            <a:r>
              <a:t/>
            </a:r>
            <a:endParaRPr sz="1000">
              <a:solidFill>
                <a:srgbClr val="EAAA00"/>
              </a:solidFill>
            </a:endParaRPr>
          </a:p>
        </p:txBody>
      </p:sp>
      <p:sp>
        <p:nvSpPr>
          <p:cNvPr id="197" name="Google Shape;197;p30"/>
          <p:cNvSpPr txBox="1"/>
          <p:nvPr/>
        </p:nvSpPr>
        <p:spPr>
          <a:xfrm>
            <a:off x="1839725" y="2544750"/>
            <a:ext cx="57432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FFFF"/>
              </a:buClr>
              <a:buSzPts val="1400"/>
              <a:buFont typeface="Proxima Nova"/>
              <a:buChar char="●"/>
            </a:pPr>
            <a:r>
              <a:rPr lang="en-GB">
                <a:solidFill>
                  <a:srgbClr val="FFFFFF"/>
                </a:solidFill>
                <a:latin typeface="Proxima Nova"/>
                <a:ea typeface="Proxima Nova"/>
                <a:cs typeface="Proxima Nova"/>
                <a:sym typeface="Proxima Nova"/>
              </a:rPr>
              <a:t>Attacks were directed at UDP ports, TCP was unaffected.</a:t>
            </a:r>
            <a:br>
              <a:rPr lang="en-GB">
                <a:solidFill>
                  <a:srgbClr val="FFFFFF"/>
                </a:solidFill>
                <a:latin typeface="Proxima Nova"/>
                <a:ea typeface="Proxima Nova"/>
                <a:cs typeface="Proxima Nova"/>
                <a:sym typeface="Proxima Nova"/>
              </a:rPr>
            </a:br>
            <a:endParaRPr>
              <a:solidFill>
                <a:srgbClr val="FFFFFF"/>
              </a:solidFill>
              <a:latin typeface="Proxima Nova"/>
              <a:ea typeface="Proxima Nova"/>
              <a:cs typeface="Proxima Nova"/>
              <a:sym typeface="Proxima Nova"/>
            </a:endParaRPr>
          </a:p>
          <a:p>
            <a:pPr indent="-317500" lvl="0" marL="457200" rtl="0" algn="l">
              <a:spcBef>
                <a:spcPts val="0"/>
              </a:spcBef>
              <a:spcAft>
                <a:spcPts val="0"/>
              </a:spcAft>
              <a:buClr>
                <a:srgbClr val="FFFFFF"/>
              </a:buClr>
              <a:buSzPts val="1400"/>
              <a:buFont typeface="Proxima Nova"/>
              <a:buChar char="●"/>
            </a:pPr>
            <a:r>
              <a:rPr lang="en-GB">
                <a:solidFill>
                  <a:srgbClr val="FFFFFF"/>
                </a:solidFill>
                <a:latin typeface="Proxima Nova"/>
                <a:ea typeface="Proxima Nova"/>
                <a:cs typeface="Proxima Nova"/>
                <a:sym typeface="Proxima Nova"/>
              </a:rPr>
              <a:t>DDoS protection was offered at IP level &amp; </a:t>
            </a:r>
            <a:r>
              <a:rPr b="1" lang="en-GB">
                <a:solidFill>
                  <a:srgbClr val="FFFFFF"/>
                </a:solidFill>
                <a:latin typeface="Proxima Nova"/>
                <a:ea typeface="Proxima Nova"/>
                <a:cs typeface="Proxima Nova"/>
                <a:sym typeface="Proxima Nova"/>
              </a:rPr>
              <a:t>7777 </a:t>
            </a:r>
            <a:r>
              <a:rPr lang="en-GB">
                <a:solidFill>
                  <a:srgbClr val="FFFFFF"/>
                </a:solidFill>
                <a:latin typeface="Proxima Nova"/>
                <a:ea typeface="Proxima Nova"/>
                <a:cs typeface="Proxima Nova"/>
                <a:sym typeface="Proxima Nova"/>
              </a:rPr>
              <a:t>port by VPS providers, but no firewall was set from host to block traffic from other UDP ports.</a:t>
            </a:r>
            <a:br>
              <a:rPr lang="en-GB">
                <a:solidFill>
                  <a:srgbClr val="FFFFFF"/>
                </a:solidFill>
                <a:latin typeface="Proxima Nova"/>
                <a:ea typeface="Proxima Nova"/>
                <a:cs typeface="Proxima Nova"/>
                <a:sym typeface="Proxima Nova"/>
              </a:rPr>
            </a:br>
            <a:endParaRPr>
              <a:solidFill>
                <a:srgbClr val="FFFFFF"/>
              </a:solidFill>
              <a:latin typeface="Proxima Nova"/>
              <a:ea typeface="Proxima Nova"/>
              <a:cs typeface="Proxima Nova"/>
              <a:sym typeface="Proxima Nova"/>
            </a:endParaRPr>
          </a:p>
          <a:p>
            <a:pPr indent="-317500" lvl="0" marL="457200" rtl="0" algn="l">
              <a:spcBef>
                <a:spcPts val="0"/>
              </a:spcBef>
              <a:spcAft>
                <a:spcPts val="0"/>
              </a:spcAft>
              <a:buClr>
                <a:srgbClr val="FFFFFF"/>
              </a:buClr>
              <a:buSzPts val="1400"/>
              <a:buFont typeface="Proxima Nova"/>
              <a:buChar char="●"/>
            </a:pPr>
            <a:r>
              <a:rPr lang="en-GB">
                <a:solidFill>
                  <a:srgbClr val="FFFFFF"/>
                </a:solidFill>
                <a:latin typeface="Proxima Nova"/>
                <a:ea typeface="Proxima Nova"/>
                <a:cs typeface="Proxima Nova"/>
                <a:sym typeface="Proxima Nova"/>
              </a:rPr>
              <a:t>DDoS attack utilized these non-existing firewall to attack on open UDP port with no traffic monitoring.</a:t>
            </a:r>
            <a:endParaRPr>
              <a:solidFill>
                <a:srgbClr val="FFFFFF"/>
              </a:solidFill>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cxnSp>
        <p:nvCxnSpPr>
          <p:cNvPr id="202" name="Google Shape;202;p31"/>
          <p:cNvCxnSpPr/>
          <p:nvPr/>
        </p:nvCxnSpPr>
        <p:spPr>
          <a:xfrm>
            <a:off x="542475" y="3605177"/>
            <a:ext cx="410100" cy="0"/>
          </a:xfrm>
          <a:prstGeom prst="straightConnector1">
            <a:avLst/>
          </a:prstGeom>
          <a:noFill/>
          <a:ln cap="flat" cmpd="sng" w="76200">
            <a:solidFill>
              <a:srgbClr val="EAAA00"/>
            </a:solidFill>
            <a:prstDash val="solid"/>
            <a:round/>
            <a:headEnd len="med" w="med" type="none"/>
            <a:tailEnd len="med" w="med" type="none"/>
          </a:ln>
        </p:spPr>
      </p:cxnSp>
      <p:sp>
        <p:nvSpPr>
          <p:cNvPr id="203" name="Google Shape;203;p31"/>
          <p:cNvSpPr txBox="1"/>
          <p:nvPr/>
        </p:nvSpPr>
        <p:spPr>
          <a:xfrm>
            <a:off x="285175" y="425375"/>
            <a:ext cx="3688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rgbClr val="EAAA00"/>
                </a:solidFill>
                <a:latin typeface="Proxima Nova"/>
                <a:ea typeface="Proxima Nova"/>
                <a:cs typeface="Proxima Nova"/>
                <a:sym typeface="Proxima Nova"/>
              </a:rPr>
              <a:t>SOLUTION</a:t>
            </a:r>
            <a:endParaRPr b="1" sz="2400">
              <a:solidFill>
                <a:srgbClr val="EAAA00"/>
              </a:solidFill>
              <a:latin typeface="Proxima Nova"/>
              <a:ea typeface="Proxima Nova"/>
              <a:cs typeface="Proxima Nova"/>
              <a:sym typeface="Proxima Nova"/>
            </a:endParaRPr>
          </a:p>
        </p:txBody>
      </p:sp>
      <p:sp>
        <p:nvSpPr>
          <p:cNvPr id="204" name="Google Shape;204;p31"/>
          <p:cNvSpPr txBox="1"/>
          <p:nvPr/>
        </p:nvSpPr>
        <p:spPr>
          <a:xfrm>
            <a:off x="515100" y="1235150"/>
            <a:ext cx="3819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roxima Nova"/>
                <a:ea typeface="Proxima Nova"/>
                <a:cs typeface="Proxima Nova"/>
                <a:sym typeface="Proxima Nova"/>
              </a:rPr>
              <a:t>Instead of selectively blocking traffic, implement a whitelist.</a:t>
            </a:r>
            <a:br>
              <a:rPr lang="en-GB">
                <a:latin typeface="Proxima Nova"/>
                <a:ea typeface="Proxima Nova"/>
                <a:cs typeface="Proxima Nova"/>
                <a:sym typeface="Proxima Nova"/>
              </a:rPr>
            </a:br>
            <a:br>
              <a:rPr lang="en-GB">
                <a:latin typeface="Proxima Nova"/>
                <a:ea typeface="Proxima Nova"/>
                <a:cs typeface="Proxima Nova"/>
                <a:sym typeface="Proxima Nova"/>
              </a:rPr>
            </a:br>
            <a:r>
              <a:rPr b="1" lang="en-GB">
                <a:latin typeface="Proxima Nova"/>
                <a:ea typeface="Proxima Nova"/>
                <a:cs typeface="Proxima Nova"/>
                <a:sym typeface="Proxima Nova"/>
              </a:rPr>
              <a:t>Rule #1: Allow UDP traffic on port 7777</a:t>
            </a:r>
            <a:endParaRPr b="1">
              <a:latin typeface="Proxima Nova"/>
              <a:ea typeface="Proxima Nova"/>
              <a:cs typeface="Proxima Nova"/>
              <a:sym typeface="Proxima Nova"/>
            </a:endParaRPr>
          </a:p>
          <a:p>
            <a:pPr indent="0" lvl="0" marL="0" rtl="0" algn="l">
              <a:spcBef>
                <a:spcPts val="0"/>
              </a:spcBef>
              <a:spcAft>
                <a:spcPts val="0"/>
              </a:spcAft>
              <a:buNone/>
            </a:pPr>
            <a:r>
              <a:rPr b="1" lang="en-GB">
                <a:latin typeface="Proxima Nova"/>
                <a:ea typeface="Proxima Nova"/>
                <a:cs typeface="Proxima Nova"/>
                <a:sym typeface="Proxima Nova"/>
              </a:rPr>
              <a:t>Rule #2: Drop any traffic on any port </a:t>
            </a:r>
            <a:endParaRPr b="1">
              <a:latin typeface="Proxima Nova"/>
              <a:ea typeface="Proxima Nova"/>
              <a:cs typeface="Proxima Nova"/>
              <a:sym typeface="Proxima Nova"/>
            </a:endParaRPr>
          </a:p>
        </p:txBody>
      </p:sp>
      <p:pic>
        <p:nvPicPr>
          <p:cNvPr id="205" name="Google Shape;205;p31"/>
          <p:cNvPicPr preferRelativeResize="0"/>
          <p:nvPr/>
        </p:nvPicPr>
        <p:blipFill>
          <a:blip r:embed="rId3">
            <a:alphaModFix/>
          </a:blip>
          <a:stretch>
            <a:fillRect/>
          </a:stretch>
        </p:blipFill>
        <p:spPr>
          <a:xfrm>
            <a:off x="1004200" y="2698316"/>
            <a:ext cx="8059099" cy="141823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61" name="Shape 61"/>
        <p:cNvGrpSpPr/>
        <p:nvPr/>
      </p:nvGrpSpPr>
      <p:grpSpPr>
        <a:xfrm>
          <a:off x="0" y="0"/>
          <a:ext cx="0" cy="0"/>
          <a:chOff x="0" y="0"/>
          <a:chExt cx="0" cy="0"/>
        </a:xfrm>
      </p:grpSpPr>
      <p:pic>
        <p:nvPicPr>
          <p:cNvPr id="62" name="Google Shape;62;p14"/>
          <p:cNvPicPr preferRelativeResize="0"/>
          <p:nvPr/>
        </p:nvPicPr>
        <p:blipFill>
          <a:blip r:embed="rId3">
            <a:alphaModFix/>
          </a:blip>
          <a:stretch>
            <a:fillRect/>
          </a:stretch>
        </p:blipFill>
        <p:spPr>
          <a:xfrm>
            <a:off x="3150350" y="556298"/>
            <a:ext cx="3100826" cy="2401924"/>
          </a:xfrm>
          <a:prstGeom prst="rect">
            <a:avLst/>
          </a:prstGeom>
          <a:noFill/>
          <a:ln>
            <a:noFill/>
          </a:ln>
        </p:spPr>
      </p:pic>
      <p:sp>
        <p:nvSpPr>
          <p:cNvPr id="63" name="Google Shape;63;p14"/>
          <p:cNvSpPr txBox="1"/>
          <p:nvPr/>
        </p:nvSpPr>
        <p:spPr>
          <a:xfrm>
            <a:off x="2520849" y="3183400"/>
            <a:ext cx="47991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800">
                <a:solidFill>
                  <a:schemeClr val="lt1"/>
                </a:solidFill>
                <a:latin typeface="Proxima Nova"/>
                <a:ea typeface="Proxima Nova"/>
                <a:cs typeface="Proxima Nova"/>
                <a:sym typeface="Proxima Nova"/>
              </a:rPr>
              <a:t>Some information presented may be incomplete. </a:t>
            </a:r>
            <a:endParaRPr b="1" sz="1800">
              <a:solidFill>
                <a:schemeClr val="lt1"/>
              </a:solidFill>
              <a:latin typeface="Proxima Nova"/>
              <a:ea typeface="Proxima Nova"/>
              <a:cs typeface="Proxima Nova"/>
              <a:sym typeface="Proxima Nova"/>
            </a:endParaRPr>
          </a:p>
          <a:p>
            <a:pPr indent="0" lvl="0" marL="0" rtl="0" algn="ctr">
              <a:spcBef>
                <a:spcPts val="0"/>
              </a:spcBef>
              <a:spcAft>
                <a:spcPts val="0"/>
              </a:spcAft>
              <a:buNone/>
            </a:pPr>
            <a:r>
              <a:rPr b="1" lang="en-GB" sz="1800">
                <a:solidFill>
                  <a:schemeClr val="lt1"/>
                </a:solidFill>
                <a:latin typeface="Proxima Nova"/>
                <a:ea typeface="Proxima Nova"/>
                <a:cs typeface="Proxima Nova"/>
                <a:sym typeface="Proxima Nova"/>
              </a:rPr>
              <a:t>Please don’t be harsh with questions!</a:t>
            </a:r>
            <a:endParaRPr b="1" sz="1800">
              <a:solidFill>
                <a:schemeClr val="lt1"/>
              </a:solidFill>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70BD"/>
        </a:solidFill>
      </p:bgPr>
    </p:bg>
    <p:spTree>
      <p:nvGrpSpPr>
        <p:cNvPr id="209" name="Shape 209"/>
        <p:cNvGrpSpPr/>
        <p:nvPr/>
      </p:nvGrpSpPr>
      <p:grpSpPr>
        <a:xfrm>
          <a:off x="0" y="0"/>
          <a:ext cx="0" cy="0"/>
          <a:chOff x="0" y="0"/>
          <a:chExt cx="0" cy="0"/>
        </a:xfrm>
      </p:grpSpPr>
      <p:sp>
        <p:nvSpPr>
          <p:cNvPr id="210" name="Google Shape;210;p32"/>
          <p:cNvSpPr txBox="1"/>
          <p:nvPr/>
        </p:nvSpPr>
        <p:spPr>
          <a:xfrm>
            <a:off x="453500" y="1222725"/>
            <a:ext cx="5167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5200">
                <a:solidFill>
                  <a:schemeClr val="lt1"/>
                </a:solidFill>
                <a:latin typeface="Proxima Nova"/>
                <a:ea typeface="Proxima Nova"/>
                <a:cs typeface="Proxima Nova"/>
                <a:sym typeface="Proxima Nova"/>
              </a:rPr>
              <a:t>Thank you</a:t>
            </a:r>
            <a:endParaRPr b="1" sz="5200">
              <a:solidFill>
                <a:schemeClr val="lt1"/>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5394"/>
        </a:solidFill>
      </p:bgPr>
    </p:bg>
    <p:spTree>
      <p:nvGrpSpPr>
        <p:cNvPr id="67" name="Shape 67"/>
        <p:cNvGrpSpPr/>
        <p:nvPr/>
      </p:nvGrpSpPr>
      <p:grpSpPr>
        <a:xfrm>
          <a:off x="0" y="0"/>
          <a:ext cx="0" cy="0"/>
          <a:chOff x="0" y="0"/>
          <a:chExt cx="0" cy="0"/>
        </a:xfrm>
      </p:grpSpPr>
      <p:sp>
        <p:nvSpPr>
          <p:cNvPr id="68" name="Google Shape;68;p15"/>
          <p:cNvSpPr txBox="1"/>
          <p:nvPr/>
        </p:nvSpPr>
        <p:spPr>
          <a:xfrm>
            <a:off x="218150" y="1762375"/>
            <a:ext cx="5781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800">
                <a:solidFill>
                  <a:schemeClr val="lt1"/>
                </a:solidFill>
                <a:latin typeface="Proxima Nova"/>
                <a:ea typeface="Proxima Nova"/>
                <a:cs typeface="Proxima Nova"/>
                <a:sym typeface="Proxima Nova"/>
              </a:rPr>
              <a:t>Introduction to Service Attacks</a:t>
            </a:r>
            <a:endParaRPr b="1" sz="2800">
              <a:solidFill>
                <a:schemeClr val="lt1"/>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nvSpPr>
        <p:spPr>
          <a:xfrm>
            <a:off x="246850" y="223900"/>
            <a:ext cx="6923700" cy="26859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rgbClr val="003459"/>
              </a:buClr>
              <a:buSzPts val="1300"/>
              <a:buFont typeface="Proxima Nova"/>
              <a:buChar char="■"/>
            </a:pPr>
            <a:r>
              <a:rPr b="1" lang="en-GB" sz="1300">
                <a:solidFill>
                  <a:srgbClr val="003459"/>
                </a:solidFill>
                <a:latin typeface="Proxima Nova"/>
                <a:ea typeface="Proxima Nova"/>
                <a:cs typeface="Proxima Nova"/>
                <a:sym typeface="Proxima Nova"/>
              </a:rPr>
              <a:t>A service attack is a type of cyber attack that aims to disrupt or disable the normal functioning of a computer system or network.</a:t>
            </a:r>
            <a:endParaRPr b="1" sz="1300">
              <a:solidFill>
                <a:srgbClr val="003459"/>
              </a:solidFill>
              <a:latin typeface="Proxima Nova"/>
              <a:ea typeface="Proxima Nova"/>
              <a:cs typeface="Proxima Nova"/>
              <a:sym typeface="Proxima Nova"/>
            </a:endParaRPr>
          </a:p>
          <a:p>
            <a:pPr indent="-311150" lvl="0" marL="457200" rtl="0" algn="l">
              <a:lnSpc>
                <a:spcPct val="115000"/>
              </a:lnSpc>
              <a:spcBef>
                <a:spcPts val="0"/>
              </a:spcBef>
              <a:spcAft>
                <a:spcPts val="0"/>
              </a:spcAft>
              <a:buClr>
                <a:srgbClr val="003459"/>
              </a:buClr>
              <a:buSzPts val="1300"/>
              <a:buFont typeface="Proxima Nova"/>
              <a:buChar char="■"/>
            </a:pPr>
            <a:r>
              <a:rPr b="1" lang="en-GB" sz="1300">
                <a:solidFill>
                  <a:srgbClr val="003459"/>
                </a:solidFill>
                <a:latin typeface="Proxima Nova"/>
                <a:ea typeface="Proxima Nova"/>
                <a:cs typeface="Proxima Nova"/>
                <a:sym typeface="Proxima Nova"/>
              </a:rPr>
              <a:t>It works by overwhelming it with traffic or requests. </a:t>
            </a:r>
            <a:endParaRPr b="1" sz="1300">
              <a:solidFill>
                <a:srgbClr val="003459"/>
              </a:solidFill>
              <a:latin typeface="Proxima Nova"/>
              <a:ea typeface="Proxima Nova"/>
              <a:cs typeface="Proxima Nova"/>
              <a:sym typeface="Proxima Nova"/>
            </a:endParaRPr>
          </a:p>
          <a:p>
            <a:pPr indent="-311150" lvl="0" marL="457200" rtl="0" algn="l">
              <a:lnSpc>
                <a:spcPct val="115000"/>
              </a:lnSpc>
              <a:spcBef>
                <a:spcPts val="0"/>
              </a:spcBef>
              <a:spcAft>
                <a:spcPts val="0"/>
              </a:spcAft>
              <a:buClr>
                <a:srgbClr val="003459"/>
              </a:buClr>
              <a:buSzPts val="1300"/>
              <a:buFont typeface="Proxima Nova"/>
              <a:buChar char="■"/>
            </a:pPr>
            <a:r>
              <a:rPr b="1" lang="en-GB" sz="1300">
                <a:solidFill>
                  <a:srgbClr val="003459"/>
                </a:solidFill>
                <a:latin typeface="Proxima Nova"/>
                <a:ea typeface="Proxima Nova"/>
                <a:cs typeface="Proxima Nova"/>
                <a:sym typeface="Proxima Nova"/>
              </a:rPr>
              <a:t>The goal of a service attack is to prevent legitimate users from accessing the system or service.</a:t>
            </a:r>
            <a:endParaRPr b="1" sz="1300">
              <a:solidFill>
                <a:srgbClr val="003459"/>
              </a:solidFill>
              <a:latin typeface="Proxima Nova"/>
              <a:ea typeface="Proxima Nova"/>
              <a:cs typeface="Proxima Nova"/>
              <a:sym typeface="Proxima Nova"/>
            </a:endParaRPr>
          </a:p>
          <a:p>
            <a:pPr indent="-311150" lvl="0" marL="457200" rtl="0" algn="l">
              <a:lnSpc>
                <a:spcPct val="115000"/>
              </a:lnSpc>
              <a:spcBef>
                <a:spcPts val="0"/>
              </a:spcBef>
              <a:spcAft>
                <a:spcPts val="0"/>
              </a:spcAft>
              <a:buClr>
                <a:srgbClr val="003459"/>
              </a:buClr>
              <a:buSzPts val="1300"/>
              <a:buFont typeface="Proxima Nova"/>
              <a:buChar char="■"/>
            </a:pPr>
            <a:r>
              <a:rPr b="1" lang="en-GB" sz="1300">
                <a:solidFill>
                  <a:srgbClr val="003459"/>
                </a:solidFill>
                <a:latin typeface="Proxima Nova"/>
                <a:ea typeface="Proxima Nova"/>
                <a:cs typeface="Proxima Nova"/>
                <a:sym typeface="Proxima Nova"/>
              </a:rPr>
              <a:t>Two major types: </a:t>
            </a:r>
            <a:br>
              <a:rPr b="1" lang="en-GB" sz="1300">
                <a:solidFill>
                  <a:srgbClr val="003459"/>
                </a:solidFill>
                <a:latin typeface="Proxima Nova"/>
                <a:ea typeface="Proxima Nova"/>
                <a:cs typeface="Proxima Nova"/>
                <a:sym typeface="Proxima Nova"/>
              </a:rPr>
            </a:br>
            <a:br>
              <a:rPr b="1" lang="en-GB" sz="1300">
                <a:solidFill>
                  <a:srgbClr val="003459"/>
                </a:solidFill>
                <a:latin typeface="Proxima Nova"/>
                <a:ea typeface="Proxima Nova"/>
                <a:cs typeface="Proxima Nova"/>
                <a:sym typeface="Proxima Nova"/>
              </a:rPr>
            </a:br>
            <a:r>
              <a:rPr b="1" lang="en-GB" sz="1300">
                <a:solidFill>
                  <a:srgbClr val="003459"/>
                </a:solidFill>
                <a:latin typeface="Proxima Nova"/>
                <a:ea typeface="Proxima Nova"/>
                <a:cs typeface="Proxima Nova"/>
                <a:sym typeface="Proxima Nova"/>
              </a:rPr>
              <a:t>DDoS - Distributed Denial of Service</a:t>
            </a:r>
            <a:br>
              <a:rPr b="1" lang="en-GB" sz="1300">
                <a:solidFill>
                  <a:srgbClr val="003459"/>
                </a:solidFill>
                <a:latin typeface="Proxima Nova"/>
                <a:ea typeface="Proxima Nova"/>
                <a:cs typeface="Proxima Nova"/>
                <a:sym typeface="Proxima Nova"/>
              </a:rPr>
            </a:br>
            <a:r>
              <a:rPr b="1" lang="en-GB" sz="1300">
                <a:solidFill>
                  <a:srgbClr val="003459"/>
                </a:solidFill>
                <a:latin typeface="Proxima Nova"/>
                <a:ea typeface="Proxima Nova"/>
                <a:cs typeface="Proxima Nova"/>
                <a:sym typeface="Proxima Nova"/>
              </a:rPr>
              <a:t>DOS - Denial of Service</a:t>
            </a:r>
            <a:br>
              <a:rPr b="1" lang="en-GB" sz="1300">
                <a:solidFill>
                  <a:srgbClr val="003459"/>
                </a:solidFill>
                <a:latin typeface="Proxima Nova"/>
                <a:ea typeface="Proxima Nova"/>
                <a:cs typeface="Proxima Nova"/>
                <a:sym typeface="Proxima Nova"/>
              </a:rPr>
            </a:br>
            <a:endParaRPr b="1" sz="1300">
              <a:solidFill>
                <a:srgbClr val="003459"/>
              </a:solidFill>
              <a:latin typeface="Proxima Nova"/>
              <a:ea typeface="Proxima Nova"/>
              <a:cs typeface="Proxima Nova"/>
              <a:sym typeface="Proxima Nova"/>
            </a:endParaRPr>
          </a:p>
          <a:p>
            <a:pPr indent="-311150" lvl="0" marL="457200" rtl="0" algn="l">
              <a:lnSpc>
                <a:spcPct val="115000"/>
              </a:lnSpc>
              <a:spcBef>
                <a:spcPts val="0"/>
              </a:spcBef>
              <a:spcAft>
                <a:spcPts val="0"/>
              </a:spcAft>
              <a:buClr>
                <a:srgbClr val="003459"/>
              </a:buClr>
              <a:buSzPts val="1300"/>
              <a:buFont typeface="Proxima Nova"/>
              <a:buChar char="■"/>
            </a:pPr>
            <a:r>
              <a:rPr b="1" lang="en-GB" sz="1300">
                <a:solidFill>
                  <a:srgbClr val="003459"/>
                </a:solidFill>
                <a:latin typeface="Proxima Nova"/>
                <a:ea typeface="Proxima Nova"/>
                <a:cs typeface="Proxima Nova"/>
                <a:sym typeface="Proxima Nova"/>
              </a:rPr>
              <a:t>Famous Example - Mirai botnet.</a:t>
            </a:r>
            <a:endParaRPr b="1" sz="1300">
              <a:solidFill>
                <a:srgbClr val="003459"/>
              </a:solidFill>
              <a:latin typeface="Proxima Nova"/>
              <a:ea typeface="Proxima Nova"/>
              <a:cs typeface="Proxima Nova"/>
              <a:sym typeface="Proxima Nova"/>
            </a:endParaRPr>
          </a:p>
        </p:txBody>
      </p:sp>
      <p:sp>
        <p:nvSpPr>
          <p:cNvPr id="74" name="Google Shape;74;p16"/>
          <p:cNvSpPr txBox="1"/>
          <p:nvPr/>
        </p:nvSpPr>
        <p:spPr>
          <a:xfrm>
            <a:off x="427950" y="3143200"/>
            <a:ext cx="3000000" cy="11853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rgbClr val="003459"/>
              </a:buClr>
              <a:buSzPts val="1300"/>
              <a:buFont typeface="Proxima Nova"/>
              <a:buChar char="-"/>
            </a:pPr>
            <a:r>
              <a:rPr lang="en-GB" sz="1300">
                <a:solidFill>
                  <a:srgbClr val="003459"/>
                </a:solidFill>
                <a:latin typeface="Proxima Nova"/>
                <a:ea typeface="Proxima Nova"/>
                <a:cs typeface="Proxima Nova"/>
                <a:sym typeface="Proxima Nova"/>
              </a:rPr>
              <a:t>Attacked OVH with 1.1 Tbps per second of traffic or 17.2 million requests per second.</a:t>
            </a:r>
            <a:endParaRPr sz="1300">
              <a:solidFill>
                <a:srgbClr val="003459"/>
              </a:solidFill>
              <a:latin typeface="Proxima Nova"/>
              <a:ea typeface="Proxima Nova"/>
              <a:cs typeface="Proxima Nova"/>
              <a:sym typeface="Proxima Nova"/>
            </a:endParaRPr>
          </a:p>
          <a:p>
            <a:pPr indent="-311150" lvl="0" marL="457200" rtl="0" algn="l">
              <a:spcBef>
                <a:spcPts val="0"/>
              </a:spcBef>
              <a:spcAft>
                <a:spcPts val="0"/>
              </a:spcAft>
              <a:buClr>
                <a:srgbClr val="003459"/>
              </a:buClr>
              <a:buSzPts val="1300"/>
              <a:buFont typeface="Proxima Nova"/>
              <a:buChar char="-"/>
            </a:pPr>
            <a:r>
              <a:rPr lang="en-GB" sz="1300">
                <a:solidFill>
                  <a:srgbClr val="003459"/>
                </a:solidFill>
                <a:latin typeface="Proxima Nova"/>
                <a:ea typeface="Proxima Nova"/>
                <a:cs typeface="Proxima Nova"/>
                <a:sym typeface="Proxima Nova"/>
              </a:rPr>
              <a:t>Costed $40-120k per hour</a:t>
            </a:r>
            <a:endParaRPr sz="1300">
              <a:solidFill>
                <a:srgbClr val="003459"/>
              </a:solidFill>
              <a:latin typeface="Proxima Nova"/>
              <a:ea typeface="Proxima Nova"/>
              <a:cs typeface="Proxima Nova"/>
              <a:sym typeface="Proxima Nova"/>
            </a:endParaRPr>
          </a:p>
          <a:p>
            <a:pPr indent="-311150" lvl="0" marL="457200" rtl="0" algn="l">
              <a:spcBef>
                <a:spcPts val="0"/>
              </a:spcBef>
              <a:spcAft>
                <a:spcPts val="0"/>
              </a:spcAft>
              <a:buClr>
                <a:srgbClr val="003459"/>
              </a:buClr>
              <a:buSzPts val="1300"/>
              <a:buFont typeface="Proxima Nova"/>
              <a:buChar char="-"/>
            </a:pPr>
            <a:r>
              <a:rPr lang="en-GB" sz="1300">
                <a:solidFill>
                  <a:srgbClr val="003459"/>
                </a:solidFill>
                <a:latin typeface="Proxima Nova"/>
                <a:ea typeface="Proxima Nova"/>
                <a:cs typeface="Proxima Nova"/>
                <a:sym typeface="Proxima Nova"/>
              </a:rPr>
              <a:t>Connected to 600k devices.</a:t>
            </a:r>
            <a:endParaRPr sz="1300">
              <a:solidFill>
                <a:srgbClr val="003459"/>
              </a:solidFill>
              <a:latin typeface="Proxima Nova"/>
              <a:ea typeface="Proxima Nova"/>
              <a:cs typeface="Proxima Nova"/>
              <a:sym typeface="Proxima Nova"/>
            </a:endParaRPr>
          </a:p>
        </p:txBody>
      </p:sp>
      <p:pic>
        <p:nvPicPr>
          <p:cNvPr id="75" name="Google Shape;75;p16"/>
          <p:cNvPicPr preferRelativeResize="0"/>
          <p:nvPr/>
        </p:nvPicPr>
        <p:blipFill rotWithShape="1">
          <a:blip r:embed="rId3">
            <a:alphaModFix/>
          </a:blip>
          <a:srcRect b="11559" l="7167" r="10730" t="0"/>
          <a:stretch/>
        </p:blipFill>
        <p:spPr>
          <a:xfrm>
            <a:off x="3933325" y="2319000"/>
            <a:ext cx="5035426" cy="2531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nvSpPr>
        <p:spPr>
          <a:xfrm>
            <a:off x="1605775" y="51675"/>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rgbClr val="003459"/>
                </a:solidFill>
                <a:latin typeface="Proxima Nova"/>
                <a:ea typeface="Proxima Nova"/>
                <a:cs typeface="Proxima Nova"/>
                <a:sym typeface="Proxima Nova"/>
              </a:rPr>
              <a:t>DDoS vs DOS</a:t>
            </a:r>
            <a:endParaRPr b="1" sz="2400">
              <a:solidFill>
                <a:srgbClr val="003459"/>
              </a:solidFill>
              <a:latin typeface="Proxima Nova"/>
              <a:ea typeface="Proxima Nova"/>
              <a:cs typeface="Proxima Nova"/>
              <a:sym typeface="Proxima Nova"/>
            </a:endParaRPr>
          </a:p>
        </p:txBody>
      </p:sp>
      <p:graphicFrame>
        <p:nvGraphicFramePr>
          <p:cNvPr id="81" name="Google Shape;81;p17"/>
          <p:cNvGraphicFramePr/>
          <p:nvPr/>
        </p:nvGraphicFramePr>
        <p:xfrm>
          <a:off x="79075" y="668925"/>
          <a:ext cx="3000000" cy="3000000"/>
        </p:xfrm>
        <a:graphic>
          <a:graphicData uri="http://schemas.openxmlformats.org/drawingml/2006/table">
            <a:tbl>
              <a:tblPr>
                <a:noFill/>
                <a:tableStyleId>{A6C0BB5E-2C48-45A1-8F94-C941925A24F8}</a:tableStyleId>
              </a:tblPr>
              <a:tblGrid>
                <a:gridCol w="2475625"/>
                <a:gridCol w="2475625"/>
              </a:tblGrid>
              <a:tr h="296400">
                <a:tc>
                  <a:txBody>
                    <a:bodyPr/>
                    <a:lstStyle/>
                    <a:p>
                      <a:pPr indent="0" lvl="0" marL="0" rtl="0" algn="l">
                        <a:spcBef>
                          <a:spcPts val="0"/>
                        </a:spcBef>
                        <a:spcAft>
                          <a:spcPts val="0"/>
                        </a:spcAft>
                        <a:buNone/>
                      </a:pPr>
                      <a:r>
                        <a:rPr b="1" lang="en-GB"/>
                        <a:t>Distributed Denial of Service (DDoS)</a:t>
                      </a:r>
                      <a:endParaRPr b="1"/>
                    </a:p>
                  </a:txBody>
                  <a:tcPr marT="91425" marB="91425" marR="91425" marL="91425"/>
                </a:tc>
                <a:tc>
                  <a:txBody>
                    <a:bodyPr/>
                    <a:lstStyle/>
                    <a:p>
                      <a:pPr indent="0" lvl="0" marL="0" rtl="0" algn="l">
                        <a:spcBef>
                          <a:spcPts val="0"/>
                        </a:spcBef>
                        <a:spcAft>
                          <a:spcPts val="0"/>
                        </a:spcAft>
                        <a:buNone/>
                      </a:pPr>
                      <a:r>
                        <a:rPr b="1" lang="en-GB"/>
                        <a:t>Denial of Service (DoS)</a:t>
                      </a:r>
                      <a:endParaRPr b="1"/>
                    </a:p>
                  </a:txBody>
                  <a:tcPr marT="91425" marB="91425" marR="91425" marL="91425"/>
                </a:tc>
              </a:tr>
              <a:tr h="934875">
                <a:tc>
                  <a:txBody>
                    <a:bodyPr/>
                    <a:lstStyle/>
                    <a:p>
                      <a:pPr indent="-317500" lvl="0" marL="457200" rtl="0" algn="l">
                        <a:spcBef>
                          <a:spcPts val="0"/>
                        </a:spcBef>
                        <a:spcAft>
                          <a:spcPts val="0"/>
                        </a:spcAft>
                        <a:buSzPts val="1400"/>
                        <a:buChar char="●"/>
                      </a:pPr>
                      <a:r>
                        <a:rPr lang="en-GB"/>
                        <a:t>Multiple systems target a single system with a DoS attack. </a:t>
                      </a:r>
                      <a:endParaRPr/>
                    </a:p>
                    <a:p>
                      <a:pPr indent="-317500" lvl="0" marL="457200" rtl="0" algn="l">
                        <a:spcBef>
                          <a:spcPts val="0"/>
                        </a:spcBef>
                        <a:spcAft>
                          <a:spcPts val="0"/>
                        </a:spcAft>
                        <a:buSzPts val="1400"/>
                        <a:buChar char="●"/>
                      </a:pPr>
                      <a:r>
                        <a:rPr lang="en-GB"/>
                        <a:t>The targeted network is then bombarded with packets from multiple locations.</a:t>
                      </a:r>
                      <a:endParaRPr/>
                    </a:p>
                  </a:txBody>
                  <a:tcPr marT="91425" marB="91425" marR="91425" marL="91425"/>
                </a:tc>
                <a:tc>
                  <a:txBody>
                    <a:bodyPr/>
                    <a:lstStyle/>
                    <a:p>
                      <a:pPr indent="-317500" lvl="0" marL="457200" rtl="0" algn="l">
                        <a:spcBef>
                          <a:spcPts val="0"/>
                        </a:spcBef>
                        <a:spcAft>
                          <a:spcPts val="0"/>
                        </a:spcAft>
                        <a:buSzPts val="1400"/>
                        <a:buChar char="●"/>
                      </a:pPr>
                      <a:r>
                        <a:rPr lang="en-GB" sz="1450">
                          <a:solidFill>
                            <a:srgbClr val="444444"/>
                          </a:solidFill>
                        </a:rPr>
                        <a:t>A single computer is used to flood a server with TCP and UDP packets</a:t>
                      </a:r>
                      <a:endParaRPr/>
                    </a:p>
                  </a:txBody>
                  <a:tcPr marT="91425" marB="91425" marR="91425" marL="91425"/>
                </a:tc>
              </a:tr>
              <a:tr h="296400">
                <a:tc>
                  <a:txBody>
                    <a:bodyPr/>
                    <a:lstStyle/>
                    <a:p>
                      <a:pPr indent="-317500" lvl="0" marL="457200" rtl="0" algn="l">
                        <a:spcBef>
                          <a:spcPts val="0"/>
                        </a:spcBef>
                        <a:spcAft>
                          <a:spcPts val="0"/>
                        </a:spcAft>
                        <a:buSzPts val="1400"/>
                        <a:buChar char="●"/>
                      </a:pPr>
                      <a:r>
                        <a:rPr lang="en-GB"/>
                        <a:t>Harder to detect</a:t>
                      </a:r>
                      <a:endParaRPr/>
                    </a:p>
                  </a:txBody>
                  <a:tcPr marT="91425" marB="91425" marR="91425" marL="91425"/>
                </a:tc>
                <a:tc>
                  <a:txBody>
                    <a:bodyPr/>
                    <a:lstStyle/>
                    <a:p>
                      <a:pPr indent="-317500" lvl="0" marL="457200" rtl="0" algn="l">
                        <a:spcBef>
                          <a:spcPts val="0"/>
                        </a:spcBef>
                        <a:spcAft>
                          <a:spcPts val="0"/>
                        </a:spcAft>
                        <a:buSzPts val="1400"/>
                        <a:buChar char="●"/>
                      </a:pPr>
                      <a:r>
                        <a:rPr lang="en-GB"/>
                        <a:t>Easier to detect</a:t>
                      </a:r>
                      <a:endParaRPr/>
                    </a:p>
                  </a:txBody>
                  <a:tcPr marT="91425" marB="91425" marR="91425" marL="91425"/>
                </a:tc>
              </a:tr>
              <a:tr h="456025">
                <a:tc>
                  <a:txBody>
                    <a:bodyPr/>
                    <a:lstStyle/>
                    <a:p>
                      <a:pPr indent="-317500" lvl="0" marL="457200" rtl="0" algn="l">
                        <a:spcBef>
                          <a:spcPts val="0"/>
                        </a:spcBef>
                        <a:spcAft>
                          <a:spcPts val="0"/>
                        </a:spcAft>
                        <a:buSzPts val="1400"/>
                        <a:buChar char="●"/>
                      </a:pPr>
                      <a:r>
                        <a:rPr lang="en-GB"/>
                        <a:t>Use botnets or multiple devices </a:t>
                      </a:r>
                      <a:endParaRPr/>
                    </a:p>
                  </a:txBody>
                  <a:tcPr marT="91425" marB="91425" marR="91425" marL="91425"/>
                </a:tc>
                <a:tc>
                  <a:txBody>
                    <a:bodyPr/>
                    <a:lstStyle/>
                    <a:p>
                      <a:pPr indent="-317500" lvl="0" marL="457200" rtl="0" algn="l">
                        <a:spcBef>
                          <a:spcPts val="0"/>
                        </a:spcBef>
                        <a:spcAft>
                          <a:spcPts val="0"/>
                        </a:spcAft>
                        <a:buSzPts val="1400"/>
                        <a:buChar char="●"/>
                      </a:pPr>
                      <a:r>
                        <a:rPr lang="en-GB"/>
                        <a:t>Use a single script or tool</a:t>
                      </a:r>
                      <a:endParaRPr/>
                    </a:p>
                  </a:txBody>
                  <a:tcPr marT="91425" marB="91425" marR="91425" marL="91425"/>
                </a:tc>
              </a:tr>
              <a:tr h="775250">
                <a:tc>
                  <a:txBody>
                    <a:bodyPr/>
                    <a:lstStyle/>
                    <a:p>
                      <a:pPr indent="-317500" lvl="0" marL="457200" rtl="0" algn="l">
                        <a:spcBef>
                          <a:spcPts val="0"/>
                        </a:spcBef>
                        <a:spcAft>
                          <a:spcPts val="0"/>
                        </a:spcAft>
                        <a:buSzPts val="1400"/>
                        <a:buChar char="●"/>
                      </a:pPr>
                      <a:r>
                        <a:rPr lang="en-GB"/>
                        <a:t>Examples:</a:t>
                      </a:r>
                      <a:br>
                        <a:rPr lang="en-GB"/>
                      </a:br>
                      <a:r>
                        <a:rPr lang="en-GB"/>
                        <a:t>1) Buffer overflow</a:t>
                      </a:r>
                      <a:br>
                        <a:rPr lang="en-GB"/>
                      </a:br>
                      <a:r>
                        <a:rPr lang="en-GB"/>
                        <a:t>2) SYN attack</a:t>
                      </a:r>
                      <a:endParaRPr/>
                    </a:p>
                  </a:txBody>
                  <a:tcPr marT="91425" marB="91425" marR="91425" marL="91425"/>
                </a:tc>
                <a:tc>
                  <a:txBody>
                    <a:bodyPr/>
                    <a:lstStyle/>
                    <a:p>
                      <a:pPr indent="-317500" lvl="0" marL="457200" rtl="0" algn="l">
                        <a:spcBef>
                          <a:spcPts val="0"/>
                        </a:spcBef>
                        <a:spcAft>
                          <a:spcPts val="0"/>
                        </a:spcAft>
                        <a:buSzPts val="1400"/>
                        <a:buChar char="●"/>
                      </a:pPr>
                      <a:r>
                        <a:rPr lang="en-GB"/>
                        <a:t>Black Friday Sales</a:t>
                      </a:r>
                      <a:endParaRPr/>
                    </a:p>
                    <a:p>
                      <a:pPr indent="-317500" lvl="0" marL="457200" rtl="0" algn="l">
                        <a:spcBef>
                          <a:spcPts val="0"/>
                        </a:spcBef>
                        <a:spcAft>
                          <a:spcPts val="0"/>
                        </a:spcAft>
                        <a:buSzPts val="1400"/>
                        <a:buChar char="●"/>
                      </a:pPr>
                      <a:r>
                        <a:rPr lang="en-GB"/>
                        <a:t>ICMP Flood</a:t>
                      </a:r>
                      <a:endParaRPr/>
                    </a:p>
                  </a:txBody>
                  <a:tcPr marT="91425" marB="91425" marR="91425" marL="91425"/>
                </a:tc>
              </a:tr>
            </a:tbl>
          </a:graphicData>
        </a:graphic>
      </p:graphicFrame>
      <p:pic>
        <p:nvPicPr>
          <p:cNvPr id="82" name="Google Shape;82;p17"/>
          <p:cNvPicPr preferRelativeResize="0"/>
          <p:nvPr/>
        </p:nvPicPr>
        <p:blipFill>
          <a:blip r:embed="rId3">
            <a:alphaModFix/>
          </a:blip>
          <a:stretch>
            <a:fillRect/>
          </a:stretch>
        </p:blipFill>
        <p:spPr>
          <a:xfrm>
            <a:off x="5268825" y="719375"/>
            <a:ext cx="3476350" cy="2363900"/>
          </a:xfrm>
          <a:prstGeom prst="rect">
            <a:avLst/>
          </a:prstGeom>
          <a:noFill/>
          <a:ln>
            <a:noFill/>
          </a:ln>
        </p:spPr>
      </p:pic>
      <p:pic>
        <p:nvPicPr>
          <p:cNvPr id="83" name="Google Shape;83;p17"/>
          <p:cNvPicPr preferRelativeResize="0"/>
          <p:nvPr/>
        </p:nvPicPr>
        <p:blipFill>
          <a:blip r:embed="rId4">
            <a:alphaModFix/>
          </a:blip>
          <a:stretch>
            <a:fillRect/>
          </a:stretch>
        </p:blipFill>
        <p:spPr>
          <a:xfrm>
            <a:off x="5222925" y="3270100"/>
            <a:ext cx="3695400" cy="1749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nvSpPr>
        <p:spPr>
          <a:xfrm>
            <a:off x="2755200" y="74600"/>
            <a:ext cx="3633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400">
                <a:solidFill>
                  <a:srgbClr val="003459"/>
                </a:solidFill>
                <a:latin typeface="Proxima Nova"/>
                <a:ea typeface="Proxima Nova"/>
                <a:cs typeface="Proxima Nova"/>
                <a:sym typeface="Proxima Nova"/>
              </a:rPr>
              <a:t>Layers of DDoS Attacks</a:t>
            </a:r>
            <a:endParaRPr b="1" sz="2400">
              <a:solidFill>
                <a:srgbClr val="003459"/>
              </a:solidFill>
              <a:latin typeface="Proxima Nova"/>
              <a:ea typeface="Proxima Nova"/>
              <a:cs typeface="Proxima Nova"/>
              <a:sym typeface="Proxima Nova"/>
            </a:endParaRPr>
          </a:p>
        </p:txBody>
      </p:sp>
      <p:pic>
        <p:nvPicPr>
          <p:cNvPr id="89" name="Google Shape;89;p18"/>
          <p:cNvPicPr preferRelativeResize="0"/>
          <p:nvPr/>
        </p:nvPicPr>
        <p:blipFill>
          <a:blip r:embed="rId3">
            <a:alphaModFix/>
          </a:blip>
          <a:stretch>
            <a:fillRect/>
          </a:stretch>
        </p:blipFill>
        <p:spPr>
          <a:xfrm>
            <a:off x="236575" y="628688"/>
            <a:ext cx="3848100" cy="4448175"/>
          </a:xfrm>
          <a:prstGeom prst="rect">
            <a:avLst/>
          </a:prstGeom>
          <a:noFill/>
          <a:ln>
            <a:noFill/>
          </a:ln>
        </p:spPr>
      </p:pic>
      <p:sp>
        <p:nvSpPr>
          <p:cNvPr id="90" name="Google Shape;90;p18"/>
          <p:cNvSpPr txBox="1"/>
          <p:nvPr/>
        </p:nvSpPr>
        <p:spPr>
          <a:xfrm>
            <a:off x="4928500" y="628700"/>
            <a:ext cx="4016100" cy="320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Proxima Nova"/>
              <a:buChar char="●"/>
            </a:pPr>
            <a:r>
              <a:rPr lang="en-GB">
                <a:solidFill>
                  <a:schemeClr val="dk1"/>
                </a:solidFill>
                <a:latin typeface="Proxima Nova"/>
                <a:ea typeface="Proxima Nova"/>
                <a:cs typeface="Proxima Nova"/>
                <a:sym typeface="Proxima Nova"/>
              </a:rPr>
              <a:t>Layer 7 is usually the most common with HTTP/GET requests. Hard to detect as they deal with applications, easily eat up resources.</a:t>
            </a:r>
            <a:br>
              <a:rPr lang="en-GB">
                <a:solidFill>
                  <a:schemeClr val="dk1"/>
                </a:solidFill>
                <a:latin typeface="Proxima Nova"/>
                <a:ea typeface="Proxima Nova"/>
                <a:cs typeface="Proxima Nova"/>
                <a:sym typeface="Proxima Nova"/>
              </a:rPr>
            </a:b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GB">
                <a:solidFill>
                  <a:schemeClr val="dk1"/>
                </a:solidFill>
                <a:latin typeface="Proxima Nova"/>
                <a:ea typeface="Proxima Nova"/>
                <a:cs typeface="Proxima Nova"/>
                <a:sym typeface="Proxima Nova"/>
              </a:rPr>
              <a:t>DNS amplification attacks happen at Layer 3.</a:t>
            </a:r>
            <a:br>
              <a:rPr lang="en-GB">
                <a:solidFill>
                  <a:schemeClr val="dk1"/>
                </a:solidFill>
                <a:latin typeface="Proxima Nova"/>
                <a:ea typeface="Proxima Nova"/>
                <a:cs typeface="Proxima Nova"/>
                <a:sym typeface="Proxima Nova"/>
              </a:rPr>
            </a:b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GB">
                <a:solidFill>
                  <a:schemeClr val="dk1"/>
                </a:solidFill>
                <a:latin typeface="Proxima Nova"/>
                <a:ea typeface="Proxima Nova"/>
                <a:cs typeface="Proxima Nova"/>
                <a:sym typeface="Proxima Nova"/>
              </a:rPr>
              <a:t>SYN, TCP, UDP attacks happen at Layer 4. </a:t>
            </a:r>
            <a:br>
              <a:rPr lang="en-GB">
                <a:solidFill>
                  <a:schemeClr val="dk1"/>
                </a:solidFill>
                <a:latin typeface="Proxima Nova"/>
                <a:ea typeface="Proxima Nova"/>
                <a:cs typeface="Proxima Nova"/>
                <a:sym typeface="Proxima Nova"/>
              </a:rPr>
            </a:br>
            <a:br>
              <a:rPr lang="en-GB">
                <a:solidFill>
                  <a:schemeClr val="dk1"/>
                </a:solidFill>
                <a:latin typeface="Proxima Nova"/>
                <a:ea typeface="Proxima Nova"/>
                <a:cs typeface="Proxima Nova"/>
                <a:sym typeface="Proxima Nova"/>
              </a:rPr>
            </a:br>
            <a:br>
              <a:rPr lang="en-GB">
                <a:solidFill>
                  <a:schemeClr val="dk1"/>
                </a:solidFill>
                <a:latin typeface="Proxima Nova"/>
                <a:ea typeface="Proxima Nova"/>
                <a:cs typeface="Proxima Nova"/>
                <a:sym typeface="Proxima Nova"/>
              </a:rPr>
            </a:br>
            <a:br>
              <a:rPr lang="en-GB">
                <a:solidFill>
                  <a:schemeClr val="dk1"/>
                </a:solidFill>
                <a:latin typeface="Proxima Nova"/>
                <a:ea typeface="Proxima Nova"/>
                <a:cs typeface="Proxima Nova"/>
                <a:sym typeface="Proxima Nova"/>
              </a:rPr>
            </a:br>
            <a:br>
              <a:rPr lang="en-GB">
                <a:solidFill>
                  <a:schemeClr val="dk1"/>
                </a:solidFill>
                <a:latin typeface="Proxima Nova"/>
                <a:ea typeface="Proxima Nova"/>
                <a:cs typeface="Proxima Nova"/>
                <a:sym typeface="Proxima Nova"/>
              </a:rPr>
            </a:br>
            <a:endParaRPr>
              <a:solidFill>
                <a:schemeClr val="dk1"/>
              </a:solidFill>
              <a:latin typeface="Proxima Nova"/>
              <a:ea typeface="Proxima Nova"/>
              <a:cs typeface="Proxima Nova"/>
              <a:sym typeface="Proxima Nova"/>
            </a:endParaRPr>
          </a:p>
        </p:txBody>
      </p:sp>
      <p:sp>
        <p:nvSpPr>
          <p:cNvPr id="91" name="Google Shape;91;p18"/>
          <p:cNvSpPr txBox="1"/>
          <p:nvPr/>
        </p:nvSpPr>
        <p:spPr>
          <a:xfrm>
            <a:off x="4848125" y="2962675"/>
            <a:ext cx="4016100" cy="1644000"/>
          </a:xfrm>
          <a:prstGeom prst="rect">
            <a:avLst/>
          </a:prstGeom>
          <a:noFill/>
          <a:ln>
            <a:noFill/>
          </a:ln>
        </p:spPr>
        <p:txBody>
          <a:bodyPr anchorCtr="0" anchor="t" bIns="91425" lIns="91425" spcFirstLastPara="1" rIns="91425" wrap="square" tIns="91425">
            <a:spAutoFit/>
          </a:bodyPr>
          <a:lstStyle/>
          <a:p>
            <a:pPr indent="-228600" lvl="0" marL="457200" rtl="0" algn="l">
              <a:lnSpc>
                <a:spcPct val="115000"/>
              </a:lnSpc>
              <a:spcBef>
                <a:spcPts val="1800"/>
              </a:spcBef>
              <a:spcAft>
                <a:spcPts val="0"/>
              </a:spcAft>
              <a:buClr>
                <a:srgbClr val="222222"/>
              </a:buClr>
              <a:buSzPts val="1200"/>
              <a:buFont typeface="Roboto"/>
              <a:buNone/>
            </a:pPr>
            <a:r>
              <a:rPr b="1" lang="en-GB" sz="1200">
                <a:solidFill>
                  <a:srgbClr val="222222"/>
                </a:solidFill>
                <a:highlight>
                  <a:schemeClr val="lt1"/>
                </a:highlight>
                <a:latin typeface="Roboto"/>
                <a:ea typeface="Roboto"/>
                <a:cs typeface="Roboto"/>
                <a:sym typeface="Roboto"/>
              </a:rPr>
              <a:t>Website DDoS - </a:t>
            </a:r>
            <a:r>
              <a:rPr lang="en-GB" sz="1200">
                <a:solidFill>
                  <a:srgbClr val="222222"/>
                </a:solidFill>
                <a:highlight>
                  <a:schemeClr val="lt1"/>
                </a:highlight>
                <a:latin typeface="Roboto"/>
                <a:ea typeface="Roboto"/>
                <a:cs typeface="Roboto"/>
                <a:sym typeface="Roboto"/>
              </a:rPr>
              <a:t>Web Services - Layer 7</a:t>
            </a:r>
            <a:br>
              <a:rPr lang="en-GB" sz="1200">
                <a:solidFill>
                  <a:srgbClr val="222222"/>
                </a:solidFill>
                <a:highlight>
                  <a:schemeClr val="lt1"/>
                </a:highlight>
                <a:latin typeface="Roboto"/>
                <a:ea typeface="Roboto"/>
                <a:cs typeface="Roboto"/>
                <a:sym typeface="Roboto"/>
              </a:rPr>
            </a:br>
            <a:endParaRPr sz="1200">
              <a:solidFill>
                <a:srgbClr val="222222"/>
              </a:solidFill>
              <a:highlight>
                <a:schemeClr val="lt1"/>
              </a:highlight>
              <a:latin typeface="Roboto"/>
              <a:ea typeface="Roboto"/>
              <a:cs typeface="Roboto"/>
              <a:sym typeface="Roboto"/>
            </a:endParaRPr>
          </a:p>
          <a:p>
            <a:pPr indent="-228600" lvl="0" marL="457200" rtl="0" algn="l">
              <a:lnSpc>
                <a:spcPct val="115000"/>
              </a:lnSpc>
              <a:spcBef>
                <a:spcPts val="0"/>
              </a:spcBef>
              <a:spcAft>
                <a:spcPts val="0"/>
              </a:spcAft>
              <a:buClr>
                <a:srgbClr val="222222"/>
              </a:buClr>
              <a:buSzPts val="1200"/>
              <a:buFont typeface="Roboto"/>
              <a:buNone/>
            </a:pPr>
            <a:r>
              <a:rPr b="1" lang="en-GB" sz="1200">
                <a:solidFill>
                  <a:srgbClr val="222222"/>
                </a:solidFill>
                <a:highlight>
                  <a:schemeClr val="lt1"/>
                </a:highlight>
                <a:latin typeface="Roboto"/>
                <a:ea typeface="Roboto"/>
                <a:cs typeface="Roboto"/>
                <a:sym typeface="Roboto"/>
              </a:rPr>
              <a:t>Application DDoS -</a:t>
            </a:r>
            <a:r>
              <a:rPr lang="en-GB" sz="1200">
                <a:solidFill>
                  <a:srgbClr val="222222"/>
                </a:solidFill>
                <a:highlight>
                  <a:schemeClr val="lt1"/>
                </a:highlight>
                <a:latin typeface="Roboto"/>
                <a:ea typeface="Roboto"/>
                <a:cs typeface="Roboto"/>
                <a:sym typeface="Roboto"/>
              </a:rPr>
              <a:t> Layer 4 - Gaming, VOIP, etc.</a:t>
            </a:r>
            <a:br>
              <a:rPr lang="en-GB" sz="1200">
                <a:solidFill>
                  <a:srgbClr val="222222"/>
                </a:solidFill>
                <a:highlight>
                  <a:schemeClr val="lt1"/>
                </a:highlight>
                <a:latin typeface="Roboto"/>
                <a:ea typeface="Roboto"/>
                <a:cs typeface="Roboto"/>
                <a:sym typeface="Roboto"/>
              </a:rPr>
            </a:br>
            <a:endParaRPr sz="1200">
              <a:solidFill>
                <a:srgbClr val="222222"/>
              </a:solidFill>
              <a:highlight>
                <a:schemeClr val="lt1"/>
              </a:highlight>
              <a:latin typeface="Roboto"/>
              <a:ea typeface="Roboto"/>
              <a:cs typeface="Roboto"/>
              <a:sym typeface="Roboto"/>
            </a:endParaRPr>
          </a:p>
          <a:p>
            <a:pPr indent="-228600" lvl="0" marL="457200" rtl="0" algn="l">
              <a:lnSpc>
                <a:spcPct val="115000"/>
              </a:lnSpc>
              <a:spcBef>
                <a:spcPts val="0"/>
              </a:spcBef>
              <a:spcAft>
                <a:spcPts val="0"/>
              </a:spcAft>
              <a:buClr>
                <a:srgbClr val="222222"/>
              </a:buClr>
              <a:buSzPts val="1200"/>
              <a:buFont typeface="Roboto"/>
              <a:buNone/>
            </a:pPr>
            <a:r>
              <a:rPr b="1" lang="en-GB" sz="1200">
                <a:solidFill>
                  <a:srgbClr val="222222"/>
                </a:solidFill>
                <a:highlight>
                  <a:schemeClr val="lt1"/>
                </a:highlight>
                <a:latin typeface="Roboto"/>
                <a:ea typeface="Roboto"/>
                <a:cs typeface="Roboto"/>
                <a:sym typeface="Roboto"/>
              </a:rPr>
              <a:t>Network DDoS -</a:t>
            </a:r>
            <a:r>
              <a:rPr lang="en-GB" sz="1200">
                <a:solidFill>
                  <a:srgbClr val="222222"/>
                </a:solidFill>
                <a:highlight>
                  <a:schemeClr val="lt1"/>
                </a:highlight>
                <a:latin typeface="Roboto"/>
                <a:ea typeface="Roboto"/>
                <a:cs typeface="Roboto"/>
                <a:sym typeface="Roboto"/>
              </a:rPr>
              <a:t> Layer 3 -  for on-premise, cloud, &amp; hybrid networks. Combine DDoS protection, traffic acceleration, &amp; more.</a:t>
            </a:r>
            <a:endParaRPr sz="1200">
              <a:solidFill>
                <a:srgbClr val="222222"/>
              </a:solidFill>
              <a:highlight>
                <a:schemeClr val="lt1"/>
              </a:highlight>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nvSpPr>
        <p:spPr>
          <a:xfrm>
            <a:off x="3072000" y="80350"/>
            <a:ext cx="3000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400">
                <a:solidFill>
                  <a:srgbClr val="003459"/>
                </a:solidFill>
                <a:latin typeface="Proxima Nova"/>
                <a:ea typeface="Proxima Nova"/>
                <a:cs typeface="Proxima Nova"/>
                <a:sym typeface="Proxima Nova"/>
              </a:rPr>
              <a:t>DDoS Mitigation!!</a:t>
            </a:r>
            <a:endParaRPr b="1" sz="2400">
              <a:solidFill>
                <a:srgbClr val="003459"/>
              </a:solidFill>
              <a:latin typeface="Proxima Nova"/>
              <a:ea typeface="Proxima Nova"/>
              <a:cs typeface="Proxima Nova"/>
              <a:sym typeface="Proxima Nova"/>
            </a:endParaRPr>
          </a:p>
        </p:txBody>
      </p:sp>
      <p:sp>
        <p:nvSpPr>
          <p:cNvPr id="97" name="Google Shape;97;p19"/>
          <p:cNvSpPr txBox="1"/>
          <p:nvPr/>
        </p:nvSpPr>
        <p:spPr>
          <a:xfrm>
            <a:off x="479625" y="697750"/>
            <a:ext cx="3642900" cy="33741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003459"/>
              </a:buClr>
              <a:buSzPts val="1400"/>
              <a:buFont typeface="Proxima Nova"/>
              <a:buChar char="■"/>
            </a:pPr>
            <a:r>
              <a:rPr lang="en-GB">
                <a:solidFill>
                  <a:srgbClr val="003459"/>
                </a:solidFill>
                <a:latin typeface="Proxima Nova"/>
                <a:ea typeface="Proxima Nova"/>
                <a:cs typeface="Proxima Nova"/>
                <a:sym typeface="Proxima Nova"/>
              </a:rPr>
              <a:t>Different providers provide DDoS Mitigation methods eg Cloudflare, Akamai, OVH.</a:t>
            </a:r>
            <a:endParaRPr>
              <a:solidFill>
                <a:srgbClr val="003459"/>
              </a:solidFill>
              <a:latin typeface="Proxima Nova"/>
              <a:ea typeface="Proxima Nova"/>
              <a:cs typeface="Proxima Nova"/>
              <a:sym typeface="Proxima Nova"/>
            </a:endParaRPr>
          </a:p>
          <a:p>
            <a:pPr indent="-317500" lvl="0" marL="457200" rtl="0" algn="l">
              <a:lnSpc>
                <a:spcPct val="115000"/>
              </a:lnSpc>
              <a:spcBef>
                <a:spcPts val="0"/>
              </a:spcBef>
              <a:spcAft>
                <a:spcPts val="0"/>
              </a:spcAft>
              <a:buClr>
                <a:srgbClr val="003459"/>
              </a:buClr>
              <a:buSzPts val="1400"/>
              <a:buFont typeface="Proxima Nova"/>
              <a:buChar char="■"/>
            </a:pPr>
            <a:r>
              <a:rPr lang="en-GB">
                <a:solidFill>
                  <a:srgbClr val="003459"/>
                </a:solidFill>
                <a:latin typeface="Proxima Nova"/>
                <a:ea typeface="Proxima Nova"/>
                <a:cs typeface="Proxima Nova"/>
                <a:sym typeface="Proxima Nova"/>
              </a:rPr>
              <a:t>Common methods:</a:t>
            </a:r>
            <a:br>
              <a:rPr lang="en-GB">
                <a:solidFill>
                  <a:srgbClr val="003459"/>
                </a:solidFill>
                <a:latin typeface="Proxima Nova"/>
                <a:ea typeface="Proxima Nova"/>
                <a:cs typeface="Proxima Nova"/>
                <a:sym typeface="Proxima Nova"/>
              </a:rPr>
            </a:br>
            <a:br>
              <a:rPr lang="en-GB">
                <a:solidFill>
                  <a:srgbClr val="003459"/>
                </a:solidFill>
                <a:latin typeface="Proxima Nova"/>
                <a:ea typeface="Proxima Nova"/>
                <a:cs typeface="Proxima Nova"/>
                <a:sym typeface="Proxima Nova"/>
              </a:rPr>
            </a:br>
            <a:r>
              <a:rPr lang="en-GB">
                <a:solidFill>
                  <a:srgbClr val="003459"/>
                </a:solidFill>
                <a:latin typeface="Proxima Nova"/>
                <a:ea typeface="Proxima Nova"/>
                <a:cs typeface="Proxima Nova"/>
                <a:sym typeface="Proxima Nova"/>
              </a:rPr>
              <a:t>- Using AI to survey traffic and deploy firewall.</a:t>
            </a:r>
            <a:br>
              <a:rPr lang="en-GB">
                <a:solidFill>
                  <a:srgbClr val="003459"/>
                </a:solidFill>
                <a:latin typeface="Proxima Nova"/>
                <a:ea typeface="Proxima Nova"/>
                <a:cs typeface="Proxima Nova"/>
                <a:sym typeface="Proxima Nova"/>
              </a:rPr>
            </a:br>
            <a:r>
              <a:rPr lang="en-GB">
                <a:solidFill>
                  <a:srgbClr val="003459"/>
                </a:solidFill>
                <a:latin typeface="Proxima Nova"/>
                <a:ea typeface="Proxima Nova"/>
                <a:cs typeface="Proxima Nova"/>
                <a:sym typeface="Proxima Nova"/>
              </a:rPr>
              <a:t>- Using reverse proxy to redirect data to different server with higher bandwidth, than to intended server.</a:t>
            </a:r>
            <a:br>
              <a:rPr lang="en-GB">
                <a:solidFill>
                  <a:srgbClr val="003459"/>
                </a:solidFill>
                <a:latin typeface="Proxima Nova"/>
                <a:ea typeface="Proxima Nova"/>
                <a:cs typeface="Proxima Nova"/>
                <a:sym typeface="Proxima Nova"/>
              </a:rPr>
            </a:br>
            <a:r>
              <a:rPr lang="en-GB">
                <a:solidFill>
                  <a:srgbClr val="003459"/>
                </a:solidFill>
                <a:latin typeface="Proxima Nova"/>
                <a:ea typeface="Proxima Nova"/>
                <a:cs typeface="Proxima Nova"/>
                <a:sym typeface="Proxima Nova"/>
              </a:rPr>
              <a:t>- Blocking access to ALL traffic</a:t>
            </a:r>
            <a:br>
              <a:rPr lang="en-GB">
                <a:solidFill>
                  <a:srgbClr val="003459"/>
                </a:solidFill>
                <a:latin typeface="Proxima Nova"/>
                <a:ea typeface="Proxima Nova"/>
                <a:cs typeface="Proxima Nova"/>
                <a:sym typeface="Proxima Nova"/>
              </a:rPr>
            </a:br>
            <a:r>
              <a:rPr lang="en-GB">
                <a:solidFill>
                  <a:srgbClr val="003459"/>
                </a:solidFill>
                <a:latin typeface="Proxima Nova"/>
                <a:ea typeface="Proxima Nova"/>
                <a:cs typeface="Proxima Nova"/>
                <a:sym typeface="Proxima Nova"/>
              </a:rPr>
              <a:t>- Pray no one messes up with you</a:t>
            </a:r>
            <a:br>
              <a:rPr lang="en-GB">
                <a:solidFill>
                  <a:srgbClr val="003459"/>
                </a:solidFill>
                <a:latin typeface="Proxima Nova"/>
                <a:ea typeface="Proxima Nova"/>
                <a:cs typeface="Proxima Nova"/>
                <a:sym typeface="Proxima Nova"/>
              </a:rPr>
            </a:br>
            <a:endParaRPr>
              <a:solidFill>
                <a:srgbClr val="003459"/>
              </a:solidFill>
              <a:latin typeface="Proxima Nova"/>
              <a:ea typeface="Proxima Nova"/>
              <a:cs typeface="Proxima Nova"/>
              <a:sym typeface="Proxima Nova"/>
            </a:endParaRPr>
          </a:p>
        </p:txBody>
      </p:sp>
      <p:pic>
        <p:nvPicPr>
          <p:cNvPr id="98" name="Google Shape;98;p19"/>
          <p:cNvPicPr preferRelativeResize="0"/>
          <p:nvPr/>
        </p:nvPicPr>
        <p:blipFill>
          <a:blip r:embed="rId3">
            <a:alphaModFix/>
          </a:blip>
          <a:stretch>
            <a:fillRect/>
          </a:stretch>
        </p:blipFill>
        <p:spPr>
          <a:xfrm>
            <a:off x="4310450" y="827275"/>
            <a:ext cx="4592502" cy="1926250"/>
          </a:xfrm>
          <a:prstGeom prst="rect">
            <a:avLst/>
          </a:prstGeom>
          <a:noFill/>
          <a:ln>
            <a:noFill/>
          </a:ln>
        </p:spPr>
      </p:pic>
      <p:pic>
        <p:nvPicPr>
          <p:cNvPr id="99" name="Google Shape;99;p19"/>
          <p:cNvPicPr preferRelativeResize="0"/>
          <p:nvPr/>
        </p:nvPicPr>
        <p:blipFill>
          <a:blip r:embed="rId4">
            <a:alphaModFix/>
          </a:blip>
          <a:stretch>
            <a:fillRect/>
          </a:stretch>
        </p:blipFill>
        <p:spPr>
          <a:xfrm>
            <a:off x="4698125" y="2946350"/>
            <a:ext cx="3975204" cy="198760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nvSpPr>
        <p:spPr>
          <a:xfrm>
            <a:off x="3072000" y="97600"/>
            <a:ext cx="30000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700">
                <a:solidFill>
                  <a:srgbClr val="003459"/>
                </a:solidFill>
                <a:latin typeface="Proxima Nova"/>
                <a:ea typeface="Proxima Nova"/>
                <a:cs typeface="Proxima Nova"/>
                <a:sym typeface="Proxima Nova"/>
              </a:rPr>
              <a:t>TCP vs UDP</a:t>
            </a:r>
            <a:endParaRPr b="1" sz="1700">
              <a:solidFill>
                <a:srgbClr val="003459"/>
              </a:solidFill>
              <a:latin typeface="Proxima Nova"/>
              <a:ea typeface="Proxima Nova"/>
              <a:cs typeface="Proxima Nova"/>
              <a:sym typeface="Proxima Nova"/>
            </a:endParaRPr>
          </a:p>
        </p:txBody>
      </p:sp>
      <p:pic>
        <p:nvPicPr>
          <p:cNvPr id="105" name="Google Shape;105;p20"/>
          <p:cNvPicPr preferRelativeResize="0"/>
          <p:nvPr/>
        </p:nvPicPr>
        <p:blipFill>
          <a:blip r:embed="rId3">
            <a:alphaModFix/>
          </a:blip>
          <a:stretch>
            <a:fillRect/>
          </a:stretch>
        </p:blipFill>
        <p:spPr>
          <a:xfrm>
            <a:off x="2484312" y="543988"/>
            <a:ext cx="4064531" cy="2259875"/>
          </a:xfrm>
          <a:prstGeom prst="rect">
            <a:avLst/>
          </a:prstGeom>
          <a:noFill/>
          <a:ln>
            <a:noFill/>
          </a:ln>
        </p:spPr>
      </p:pic>
      <p:graphicFrame>
        <p:nvGraphicFramePr>
          <p:cNvPr id="106" name="Google Shape;106;p20"/>
          <p:cNvGraphicFramePr/>
          <p:nvPr/>
        </p:nvGraphicFramePr>
        <p:xfrm>
          <a:off x="952488" y="2909525"/>
          <a:ext cx="3000000" cy="3000000"/>
        </p:xfrm>
        <a:graphic>
          <a:graphicData uri="http://schemas.openxmlformats.org/drawingml/2006/table">
            <a:tbl>
              <a:tblPr>
                <a:noFill/>
                <a:tableStyleId>{A6C0BB5E-2C48-45A1-8F94-C941925A24F8}</a:tableStyleId>
              </a:tblPr>
              <a:tblGrid>
                <a:gridCol w="3619500"/>
                <a:gridCol w="3619500"/>
              </a:tblGrid>
              <a:tr h="315825">
                <a:tc>
                  <a:txBody>
                    <a:bodyPr/>
                    <a:lstStyle/>
                    <a:p>
                      <a:pPr indent="0" lvl="0" marL="0" rtl="0" algn="ctr">
                        <a:spcBef>
                          <a:spcPts val="0"/>
                        </a:spcBef>
                        <a:spcAft>
                          <a:spcPts val="0"/>
                        </a:spcAft>
                        <a:buNone/>
                      </a:pPr>
                      <a:r>
                        <a:rPr b="1" lang="en-GB"/>
                        <a:t>TCP</a:t>
                      </a:r>
                      <a:endParaRPr b="1"/>
                    </a:p>
                  </a:txBody>
                  <a:tcPr marT="91425" marB="91425" marR="91425" marL="91425"/>
                </a:tc>
                <a:tc>
                  <a:txBody>
                    <a:bodyPr/>
                    <a:lstStyle/>
                    <a:p>
                      <a:pPr indent="0" lvl="0" marL="0" rtl="0" algn="ctr">
                        <a:spcBef>
                          <a:spcPts val="0"/>
                        </a:spcBef>
                        <a:spcAft>
                          <a:spcPts val="0"/>
                        </a:spcAft>
                        <a:buNone/>
                      </a:pPr>
                      <a:r>
                        <a:rPr b="1" lang="en-GB"/>
                        <a:t>UDP</a:t>
                      </a:r>
                      <a:endParaRPr b="1"/>
                    </a:p>
                  </a:txBody>
                  <a:tcPr marT="91425" marB="91425" marR="91425" marL="91425"/>
                </a:tc>
              </a:tr>
              <a:tr h="381000">
                <a:tc>
                  <a:txBody>
                    <a:bodyPr/>
                    <a:lstStyle/>
                    <a:p>
                      <a:pPr indent="0" lvl="0" marL="0" rtl="0" algn="l">
                        <a:spcBef>
                          <a:spcPts val="0"/>
                        </a:spcBef>
                        <a:spcAft>
                          <a:spcPts val="0"/>
                        </a:spcAft>
                        <a:buNone/>
                      </a:pPr>
                      <a:r>
                        <a:rPr lang="en-GB"/>
                        <a:t>Connection Oriented</a:t>
                      </a:r>
                      <a:endParaRPr/>
                    </a:p>
                  </a:txBody>
                  <a:tcPr marT="91425" marB="91425" marR="91425" marL="91425"/>
                </a:tc>
                <a:tc>
                  <a:txBody>
                    <a:bodyPr/>
                    <a:lstStyle/>
                    <a:p>
                      <a:pPr indent="0" lvl="0" marL="0" rtl="0" algn="l">
                        <a:spcBef>
                          <a:spcPts val="0"/>
                        </a:spcBef>
                        <a:spcAft>
                          <a:spcPts val="0"/>
                        </a:spcAft>
                        <a:buNone/>
                      </a:pPr>
                      <a:r>
                        <a:rPr lang="en-GB"/>
                        <a:t>Message Oriented</a:t>
                      </a:r>
                      <a:endParaRPr/>
                    </a:p>
                  </a:txBody>
                  <a:tcPr marT="91425" marB="91425" marR="91425" marL="91425"/>
                </a:tc>
              </a:tr>
              <a:tr h="381000">
                <a:tc>
                  <a:txBody>
                    <a:bodyPr/>
                    <a:lstStyle/>
                    <a:p>
                      <a:pPr indent="0" lvl="0" marL="0" rtl="0" algn="l">
                        <a:spcBef>
                          <a:spcPts val="0"/>
                        </a:spcBef>
                        <a:spcAft>
                          <a:spcPts val="0"/>
                        </a:spcAft>
                        <a:buNone/>
                      </a:pPr>
                      <a:r>
                        <a:rPr lang="en-GB"/>
                        <a:t>Delivery of message is verified</a:t>
                      </a:r>
                      <a:endParaRPr/>
                    </a:p>
                  </a:txBody>
                  <a:tcPr marT="91425" marB="91425" marR="91425" marL="91425"/>
                </a:tc>
                <a:tc>
                  <a:txBody>
                    <a:bodyPr/>
                    <a:lstStyle/>
                    <a:p>
                      <a:pPr indent="0" lvl="0" marL="0" rtl="0" algn="l">
                        <a:spcBef>
                          <a:spcPts val="0"/>
                        </a:spcBef>
                        <a:spcAft>
                          <a:spcPts val="0"/>
                        </a:spcAft>
                        <a:buNone/>
                      </a:pPr>
                      <a:r>
                        <a:rPr lang="en-GB"/>
                        <a:t>No verification of delivered message</a:t>
                      </a:r>
                      <a:endParaRPr/>
                    </a:p>
                  </a:txBody>
                  <a:tcPr marT="91425" marB="91425" marR="91425" marL="91425"/>
                </a:tc>
              </a:tr>
              <a:tr h="381000">
                <a:tc>
                  <a:txBody>
                    <a:bodyPr/>
                    <a:lstStyle/>
                    <a:p>
                      <a:pPr indent="0" lvl="0" marL="0" rtl="0" algn="l">
                        <a:spcBef>
                          <a:spcPts val="0"/>
                        </a:spcBef>
                        <a:spcAft>
                          <a:spcPts val="0"/>
                        </a:spcAft>
                        <a:buNone/>
                      </a:pPr>
                      <a:r>
                        <a:rPr lang="en-GB"/>
                        <a:t>Ensures message is delivered</a:t>
                      </a:r>
                      <a:endParaRPr/>
                    </a:p>
                  </a:txBody>
                  <a:tcPr marT="91425" marB="91425" marR="91425" marL="91425"/>
                </a:tc>
                <a:tc>
                  <a:txBody>
                    <a:bodyPr/>
                    <a:lstStyle/>
                    <a:p>
                      <a:pPr indent="0" lvl="0" marL="0" rtl="0" algn="l">
                        <a:spcBef>
                          <a:spcPts val="0"/>
                        </a:spcBef>
                        <a:spcAft>
                          <a:spcPts val="0"/>
                        </a:spcAft>
                        <a:buNone/>
                      </a:pPr>
                      <a:r>
                        <a:rPr lang="en-GB"/>
                        <a:t>Possibility that your data will be lost</a:t>
                      </a:r>
                      <a:endParaRPr/>
                    </a:p>
                  </a:txBody>
                  <a:tcPr marT="91425" marB="91425" marR="91425" marL="91425"/>
                </a:tc>
              </a:tr>
              <a:tr h="381000">
                <a:tc>
                  <a:txBody>
                    <a:bodyPr/>
                    <a:lstStyle/>
                    <a:p>
                      <a:pPr indent="0" lvl="0" marL="0" rtl="0" algn="l">
                        <a:spcBef>
                          <a:spcPts val="0"/>
                        </a:spcBef>
                        <a:spcAft>
                          <a:spcPts val="0"/>
                        </a:spcAft>
                        <a:buNone/>
                      </a:pPr>
                      <a:r>
                        <a:rPr lang="en-GB"/>
                        <a:t>Slower</a:t>
                      </a:r>
                      <a:endParaRPr/>
                    </a:p>
                  </a:txBody>
                  <a:tcPr marT="91425" marB="91425" marR="91425" marL="91425"/>
                </a:tc>
                <a:tc>
                  <a:txBody>
                    <a:bodyPr/>
                    <a:lstStyle/>
                    <a:p>
                      <a:pPr indent="0" lvl="0" marL="0" rtl="0" algn="l">
                        <a:spcBef>
                          <a:spcPts val="0"/>
                        </a:spcBef>
                        <a:spcAft>
                          <a:spcPts val="0"/>
                        </a:spcAft>
                        <a:buNone/>
                      </a:pPr>
                      <a:r>
                        <a:rPr lang="en-GB"/>
                        <a:t>Faster</a:t>
                      </a:r>
                      <a:endParaRPr/>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0" name="Shape 110"/>
        <p:cNvGrpSpPr/>
        <p:nvPr/>
      </p:nvGrpSpPr>
      <p:grpSpPr>
        <a:xfrm>
          <a:off x="0" y="0"/>
          <a:ext cx="0" cy="0"/>
          <a:chOff x="0" y="0"/>
          <a:chExt cx="0" cy="0"/>
        </a:xfrm>
      </p:grpSpPr>
      <p:sp>
        <p:nvSpPr>
          <p:cNvPr id="111" name="Google Shape;111;p21"/>
          <p:cNvSpPr txBox="1"/>
          <p:nvPr/>
        </p:nvSpPr>
        <p:spPr>
          <a:xfrm>
            <a:off x="1512300" y="1888650"/>
            <a:ext cx="6119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800">
                <a:solidFill>
                  <a:srgbClr val="EEAA1F"/>
                </a:solidFill>
                <a:latin typeface="Proxima Nova"/>
                <a:ea typeface="Proxima Nova"/>
                <a:cs typeface="Proxima Nova"/>
                <a:sym typeface="Proxima Nova"/>
              </a:rPr>
              <a:t>Introduction to the real problem</a:t>
            </a:r>
            <a:endParaRPr b="1" sz="2800">
              <a:solidFill>
                <a:srgbClr val="EEAA1F"/>
              </a:solidFill>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